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512" r:id="rId2"/>
    <p:sldId id="513" r:id="rId3"/>
    <p:sldId id="514" r:id="rId4"/>
    <p:sldId id="507" r:id="rId5"/>
    <p:sldId id="511" r:id="rId6"/>
    <p:sldId id="501" r:id="rId7"/>
    <p:sldId id="502" r:id="rId8"/>
    <p:sldId id="503" r:id="rId9"/>
    <p:sldId id="515" r:id="rId10"/>
    <p:sldId id="316" r:id="rId11"/>
    <p:sldId id="504" r:id="rId12"/>
    <p:sldId id="505" r:id="rId13"/>
    <p:sldId id="506" r:id="rId14"/>
    <p:sldId id="268" r:id="rId15"/>
    <p:sldId id="407" r:id="rId16"/>
    <p:sldId id="286" r:id="rId17"/>
    <p:sldId id="269" r:id="rId18"/>
    <p:sldId id="300" r:id="rId19"/>
    <p:sldId id="335" r:id="rId20"/>
    <p:sldId id="415" r:id="rId21"/>
    <p:sldId id="337" r:id="rId22"/>
    <p:sldId id="344" r:id="rId23"/>
    <p:sldId id="343" r:id="rId24"/>
    <p:sldId id="342" r:id="rId25"/>
    <p:sldId id="409" r:id="rId26"/>
    <p:sldId id="410" r:id="rId27"/>
    <p:sldId id="457" r:id="rId28"/>
    <p:sldId id="412" r:id="rId29"/>
    <p:sldId id="413" r:id="rId30"/>
    <p:sldId id="366" r:id="rId31"/>
    <p:sldId id="367" r:id="rId32"/>
    <p:sldId id="417" r:id="rId33"/>
    <p:sldId id="418" r:id="rId34"/>
    <p:sldId id="445" r:id="rId35"/>
    <p:sldId id="446" r:id="rId36"/>
    <p:sldId id="447" r:id="rId37"/>
    <p:sldId id="448" r:id="rId38"/>
    <p:sldId id="496" r:id="rId39"/>
    <p:sldId id="516" r:id="rId40"/>
    <p:sldId id="449" r:id="rId41"/>
    <p:sldId id="452" r:id="rId42"/>
    <p:sldId id="347" r:id="rId43"/>
    <p:sldId id="453" r:id="rId44"/>
    <p:sldId id="517" r:id="rId45"/>
    <p:sldId id="518" r:id="rId46"/>
    <p:sldId id="357" r:id="rId47"/>
    <p:sldId id="519" r:id="rId48"/>
    <p:sldId id="454" r:id="rId49"/>
    <p:sldId id="455" r:id="rId50"/>
    <p:sldId id="456" r:id="rId51"/>
    <p:sldId id="520" r:id="rId52"/>
    <p:sldId id="466" r:id="rId53"/>
    <p:sldId id="459" r:id="rId54"/>
    <p:sldId id="497" r:id="rId55"/>
    <p:sldId id="498" r:id="rId56"/>
    <p:sldId id="499" r:id="rId57"/>
    <p:sldId id="521" r:id="rId58"/>
    <p:sldId id="522" r:id="rId59"/>
    <p:sldId id="523" r:id="rId60"/>
    <p:sldId id="524" r:id="rId61"/>
  </p:sldIdLst>
  <p:sldSz cx="9144000" cy="6858000" type="screen4x3"/>
  <p:notesSz cx="6645275" cy="97774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66FF"/>
    <a:srgbClr val="FFFF00"/>
    <a:srgbClr val="FFC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56" autoAdjust="0"/>
    <p:restoredTop sz="86631" autoAdjust="0"/>
  </p:normalViewPr>
  <p:slideViewPr>
    <p:cSldViewPr>
      <p:cViewPr varScale="1">
        <p:scale>
          <a:sx n="61" d="100"/>
          <a:sy n="61" d="100"/>
        </p:scale>
        <p:origin x="118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image" Target="../media/image43.png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1" Type="http://schemas.openxmlformats.org/officeDocument/2006/relationships/image" Target="../media/image61.png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38.png"/><Relationship Id="rId6" Type="http://schemas.openxmlformats.org/officeDocument/2006/relationships/image" Target="../media/image39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 b="0">
                <a:ea typeface="黑体" panose="0201060906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5550" y="0"/>
            <a:ext cx="2879725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 b="0">
                <a:ea typeface="黑体" panose="0201060906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5825" y="4645025"/>
            <a:ext cx="4873625" cy="4398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 b="0">
                <a:ea typeface="黑体" panose="0201060906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5550" y="9288463"/>
            <a:ext cx="2879725" cy="48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EEF720BF-7C9B-4EEF-BB7C-3EEB18AA6A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7491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黑体" panose="0201060906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EBFF48E5-7BE2-45CB-B0BF-E193A39E3F30}" type="slidenum">
              <a:rPr lang="en-US" altLang="zh-CN" sz="1200" b="0" smtClean="0"/>
              <a:pPr/>
              <a:t>1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554824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F4E117CF-82D0-4B25-B82F-8BDEC6BBB092}" type="slidenum">
              <a:rPr lang="en-US" altLang="zh-CN" sz="1200" b="0" smtClean="0"/>
              <a:pPr/>
              <a:t>45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292951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119ED148-0B9C-4A9C-B786-AD6E25B826E1}" type="slidenum">
              <a:rPr lang="en-US" altLang="zh-CN" sz="1200" b="0" smtClean="0"/>
              <a:pPr/>
              <a:t>47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76098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en-US" altLang="zh-CN">
              <a:ea typeface="黑体" panose="02010609060101010101" pitchFamily="49" charset="-122"/>
            </a:endParaRPr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4479A5C5-9FBA-41D9-91B5-99800AC1C5A5}" type="slidenum">
              <a:rPr lang="en-US" altLang="zh-CN" sz="1200" b="0" smtClean="0"/>
              <a:pPr/>
              <a:t>51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641897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61F365F5-42C6-45FC-A1A3-CC248879E5A3}" type="slidenum">
              <a:rPr lang="en-US" altLang="zh-CN" sz="1200" b="0" smtClean="0"/>
              <a:pPr/>
              <a:t>2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824189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D42B1276-C4A5-462D-BD5F-2332CA3E3464}" type="slidenum">
              <a:rPr lang="en-US" altLang="zh-CN" sz="1200" b="0" smtClean="0"/>
              <a:pPr/>
              <a:t>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00139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C26250AC-8AEC-4661-8496-75AF9FEB01E9}" type="slidenum">
              <a:rPr lang="en-US" altLang="zh-CN" sz="1200" b="0" smtClean="0"/>
              <a:pPr/>
              <a:t>13</a:t>
            </a:fld>
            <a:endParaRPr lang="en-US" altLang="zh-CN" sz="1200" b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In perspective, the observer is at a finite distance from the object, and the visual rays(projectors) extend from the observer’s eys( the center of projection) to all points of the object.</a:t>
            </a:r>
          </a:p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Characteristics of the human eye is a far away near the small, it will form a three-dimensional sense </a:t>
            </a:r>
          </a:p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As a result, the lives of Zong Bing era, the expression landscape is still relatively immature, has not found much smaller near the Perspective of the law </a:t>
            </a:r>
          </a:p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Besides the common expressions of space in Chinese landscape painting and European scenery painting, there are also some different methods. </a:t>
            </a:r>
          </a:p>
          <a:p>
            <a:pPr eaLnBrk="1" hangingPunct="1"/>
            <a:endParaRPr lang="en-US" altLang="zh-CN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790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>
                <a:ea typeface="黑体" panose="02010609060101010101" pitchFamily="49" charset="-122"/>
              </a:rPr>
              <a:t>When the projectors converge to a point the projection is called  a central projection or a perspective projection. </a:t>
            </a:r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3F973955-5B55-4CBA-9610-BF737FE4DF6A}" type="slidenum">
              <a:rPr lang="en-US" altLang="zh-CN" smtClean="0"/>
              <a:pPr>
                <a:spcBef>
                  <a:spcPct val="0"/>
                </a:spcBef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4012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</a:pPr>
            <a:fld id="{1E830D5D-49A2-437E-A14F-4BD76A0DF75C}" type="slidenum">
              <a:rPr lang="en-US" altLang="zh-CN" smtClean="0"/>
              <a:pPr>
                <a:spcBef>
                  <a:spcPct val="0"/>
                </a:spcBef>
              </a:pPr>
              <a:t>17</a:t>
            </a:fld>
            <a:endParaRPr lang="en-US" altLang="zh-CN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4294967295"/>
          </p:nvPr>
        </p:nvSpPr>
        <p:spPr>
          <a:solidFill>
            <a:srgbClr val="FFFFFF"/>
          </a:solidFill>
          <a:ln>
            <a:solidFill>
              <a:srgbClr val="000000"/>
            </a:solidFill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 dirty="0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096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6661" tIns="48331" rIns="96661" bIns="4833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表现为投影形状与原形的边数相同、平行性相同、凸凹性相同及边的直线或曲线性质不变。</a:t>
            </a:r>
          </a:p>
          <a:p>
            <a:r>
              <a:rPr lang="zh-CN" altLang="en-US" b="1">
                <a:ea typeface="黑体" panose="02010609060101010101" pitchFamily="49" charset="-122"/>
              </a:rPr>
              <a:t>存在合同方向。</a:t>
            </a:r>
          </a:p>
        </p:txBody>
      </p:sp>
    </p:spTree>
    <p:extLst>
      <p:ext uri="{BB962C8B-B14F-4D97-AF65-F5344CB8AC3E}">
        <p14:creationId xmlns:p14="http://schemas.microsoft.com/office/powerpoint/2010/main" val="1419997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993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39940" name="灯片编号占位符 3"/>
          <p:cNvSpPr txBox="1">
            <a:spLocks noGrp="1" noChangeArrowheads="1"/>
          </p:cNvSpPr>
          <p:nvPr/>
        </p:nvSpPr>
        <p:spPr bwMode="auto">
          <a:xfrm>
            <a:off x="3765550" y="9288463"/>
            <a:ext cx="28797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3DC8EFC-F878-4665-829F-238B6C55DF8C}" type="slidenum">
              <a:rPr lang="en-US" altLang="zh-CN" b="0"/>
              <a:pPr algn="r" eaLnBrk="1" hangingPunct="1">
                <a:spcBef>
                  <a:spcPct val="0"/>
                </a:spcBef>
              </a:pPr>
              <a:t>25</a:t>
            </a:fld>
            <a:endParaRPr lang="en-US" altLang="zh-CN" b="0"/>
          </a:p>
        </p:txBody>
      </p:sp>
    </p:spTree>
    <p:extLst>
      <p:ext uri="{BB962C8B-B14F-4D97-AF65-F5344CB8AC3E}">
        <p14:creationId xmlns:p14="http://schemas.microsoft.com/office/powerpoint/2010/main" val="1561021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>
              <a:ea typeface="黑体" panose="02010609060101010101" pitchFamily="49" charset="-122"/>
            </a:endParaRP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73CFFC93-2996-4CE6-8ED8-D39DCD82C41E}" type="slidenum">
              <a:rPr lang="en-US" altLang="zh-CN" sz="1200" b="0" smtClean="0"/>
              <a:pPr/>
              <a:t>39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78252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A664A-A847-48EC-8682-0A0BD0CC49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02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2AF81-A2CE-4650-B6EF-E3FC75A849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972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2E75A-67F5-4585-85F3-96F15EADC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5636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1151C-4EA1-4B16-8069-470014FE42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570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13362-9E92-4BC8-A802-D613ABF33E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2551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72652-6017-4465-BA60-07522F3133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9513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/>
          </p:cNvPr>
          <p:cNvSpPr>
            <a:spLocks noChangeArrowheads="1"/>
          </p:cNvSpPr>
          <p:nvPr userDrawn="1"/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CN" altLang="zh-CN" sz="2000" b="0">
              <a:ea typeface="宋体" panose="02010600030101010101" pitchFamily="2" charset="-122"/>
            </a:endParaRPr>
          </a:p>
        </p:txBody>
      </p:sp>
      <p:sp>
        <p:nvSpPr>
          <p:cNvPr id="7" name="Rectangle 12">
            <a:extLst/>
          </p:cNvPr>
          <p:cNvSpPr>
            <a:spLocks noChangeArrowheads="1"/>
          </p:cNvSpPr>
          <p:nvPr userDrawn="1"/>
        </p:nvSpPr>
        <p:spPr bwMode="auto">
          <a:xfrm>
            <a:off x="250825" y="6262688"/>
            <a:ext cx="2371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200" b="0" dirty="0">
                <a:latin typeface="Verdana" panose="020B0604030504040204" pitchFamily="34" charset="0"/>
                <a:ea typeface="宋体" panose="02010600030101010101" pitchFamily="2" charset="-122"/>
              </a:rPr>
              <a:t>工程图学 </a:t>
            </a:r>
            <a:endParaRPr kumimoji="0" lang="en-US" altLang="zh-CN" sz="1200" b="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ctr" eaLnBrk="1" hangingPunct="1">
              <a:defRPr/>
            </a:pPr>
            <a:r>
              <a:rPr kumimoji="0" lang="en-US" altLang="zh-CN" sz="1000" b="0" dirty="0" smtClean="0">
                <a:latin typeface="Verdana" panose="020B0604030504040204" pitchFamily="34" charset="0"/>
                <a:ea typeface="宋体" panose="02010600030101010101" pitchFamily="2" charset="-122"/>
              </a:rPr>
              <a:t>Engineering Graphics</a:t>
            </a:r>
            <a:endParaRPr kumimoji="0" lang="en-US" altLang="zh-CN" sz="1000" b="0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13">
            <a:extLst/>
          </p:cNvPr>
          <p:cNvSpPr>
            <a:spLocks noChangeArrowheads="1"/>
          </p:cNvSpPr>
          <p:nvPr userDrawn="1"/>
        </p:nvSpPr>
        <p:spPr bwMode="auto">
          <a:xfrm>
            <a:off x="2843213" y="6165850"/>
            <a:ext cx="3529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200" b="0">
                <a:latin typeface="Verdana" panose="020B0604030504040204" pitchFamily="34" charset="0"/>
                <a:ea typeface="宋体" panose="02010600030101010101" pitchFamily="2" charset="-122"/>
              </a:rPr>
              <a:t>北航机械学院 </a:t>
            </a:r>
            <a:r>
              <a:rPr kumimoji="0" lang="en-US" altLang="zh-CN" sz="1000" b="0">
                <a:latin typeface="Verdana" panose="020B0604030504040204" pitchFamily="34" charset="0"/>
                <a:ea typeface="宋体" panose="02010600030101010101" pitchFamily="2" charset="-122"/>
              </a:rPr>
              <a:t>SMEA, BHU</a:t>
            </a:r>
          </a:p>
        </p:txBody>
      </p:sp>
      <p:sp>
        <p:nvSpPr>
          <p:cNvPr id="9" name="Rectangle 14">
            <a:extLst/>
          </p:cNvPr>
          <p:cNvSpPr>
            <a:spLocks noChangeArrowheads="1"/>
          </p:cNvSpPr>
          <p:nvPr userDrawn="1"/>
        </p:nvSpPr>
        <p:spPr bwMode="auto">
          <a:xfrm>
            <a:off x="6732588" y="61658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defRPr/>
            </a:pPr>
            <a:fld id="{2E1CC874-2D4F-4041-92F1-46F4B1F7C464}" type="slidenum">
              <a:rPr kumimoji="0" lang="en-US" altLang="zh-CN" sz="1400" b="0" smtClean="0">
                <a:latin typeface="Verdana" panose="020B0604030504040204" pitchFamily="34" charset="0"/>
                <a:ea typeface="宋体" panose="02010600030101010101" pitchFamily="2" charset="-122"/>
              </a:rPr>
              <a:pPr algn="r" eaLnBrk="1" hangingPunct="1">
                <a:defRPr/>
              </a:pPr>
              <a:t>‹#›</a:t>
            </a:fld>
            <a:endParaRPr kumimoji="0" lang="en-US" altLang="zh-CN" sz="1400" b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Group 20"/>
          <p:cNvGrpSpPr>
            <a:grpSpLocks/>
          </p:cNvGrpSpPr>
          <p:nvPr userDrawn="1"/>
        </p:nvGrpSpPr>
        <p:grpSpPr bwMode="auto">
          <a:xfrm>
            <a:off x="152400" y="161925"/>
            <a:ext cx="8858250" cy="6545263"/>
            <a:chOff x="96" y="102"/>
            <a:chExt cx="5580" cy="4123"/>
          </a:xfrm>
        </p:grpSpPr>
        <p:sp>
          <p:nvSpPr>
            <p:cNvPr id="11" name="Rectangle 15">
              <a:extLst/>
            </p:cNvPr>
            <p:cNvSpPr>
              <a:spLocks noChangeArrowheads="1"/>
            </p:cNvSpPr>
            <p:nvPr userDrawn="1"/>
          </p:nvSpPr>
          <p:spPr bwMode="auto">
            <a:xfrm>
              <a:off x="96" y="102"/>
              <a:ext cx="5579" cy="41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Rectangle 16">
              <a:extLst/>
            </p:cNvPr>
            <p:cNvSpPr>
              <a:spLocks noChangeArrowheads="1"/>
            </p:cNvSpPr>
            <p:nvPr userDrawn="1"/>
          </p:nvSpPr>
          <p:spPr bwMode="auto">
            <a:xfrm>
              <a:off x="97" y="3977"/>
              <a:ext cx="5579" cy="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3" name="Line 17"/>
          <p:cNvSpPr>
            <a:spLocks noChangeShapeType="1"/>
          </p:cNvSpPr>
          <p:nvPr userDrawn="1"/>
        </p:nvSpPr>
        <p:spPr bwMode="auto">
          <a:xfrm flipV="1">
            <a:off x="2843213" y="6308725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8"/>
          <p:cNvSpPr>
            <a:spLocks noChangeShapeType="1"/>
          </p:cNvSpPr>
          <p:nvPr userDrawn="1"/>
        </p:nvSpPr>
        <p:spPr bwMode="auto">
          <a:xfrm flipV="1">
            <a:off x="6443663" y="6308725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" name="Picture 2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6308725"/>
            <a:ext cx="939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idx="1"/>
          </p:nvPr>
        </p:nvSpPr>
        <p:spPr bwMode="auto">
          <a:xfrm>
            <a:off x="611188" y="1989138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endParaRPr lang="zh-CN" altLang="zh-CN" noProof="0"/>
          </a:p>
        </p:txBody>
      </p:sp>
      <p:sp>
        <p:nvSpPr>
          <p:cNvPr id="16" name="Rectangle 10">
            <a:extLst/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 b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2581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/>
          </p:cNvPr>
          <p:cNvSpPr>
            <a:spLocks noChangeArrowheads="1"/>
          </p:cNvSpPr>
          <p:nvPr userDrawn="1"/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CN" altLang="zh-CN" sz="2000" b="0">
              <a:ea typeface="宋体" panose="02010600030101010101" pitchFamily="2" charset="-122"/>
            </a:endParaRPr>
          </a:p>
        </p:txBody>
      </p:sp>
      <p:sp>
        <p:nvSpPr>
          <p:cNvPr id="7" name="Rectangle 12">
            <a:extLst/>
          </p:cNvPr>
          <p:cNvSpPr>
            <a:spLocks noChangeArrowheads="1"/>
          </p:cNvSpPr>
          <p:nvPr userDrawn="1"/>
        </p:nvSpPr>
        <p:spPr bwMode="auto">
          <a:xfrm>
            <a:off x="250825" y="6262688"/>
            <a:ext cx="2371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200" b="0" dirty="0">
                <a:latin typeface="Verdana" panose="020B0604030504040204" pitchFamily="34" charset="0"/>
                <a:ea typeface="宋体" panose="02010600030101010101" pitchFamily="2" charset="-122"/>
              </a:rPr>
              <a:t>工程图学 </a:t>
            </a:r>
            <a:endParaRPr kumimoji="0" lang="en-US" altLang="zh-CN" sz="1200" b="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ctr" eaLnBrk="1" hangingPunct="1">
              <a:defRPr/>
            </a:pPr>
            <a:r>
              <a:rPr kumimoji="0" lang="en-US" altLang="zh-CN" sz="1000" b="0" dirty="0" smtClean="0">
                <a:latin typeface="Verdana" panose="020B0604030504040204" pitchFamily="34" charset="0"/>
                <a:ea typeface="宋体" panose="02010600030101010101" pitchFamily="2" charset="-122"/>
              </a:rPr>
              <a:t>Engineering Graphics</a:t>
            </a:r>
            <a:endParaRPr kumimoji="0" lang="en-US" altLang="zh-CN" sz="1000" b="0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13">
            <a:extLst/>
          </p:cNvPr>
          <p:cNvSpPr>
            <a:spLocks noChangeArrowheads="1"/>
          </p:cNvSpPr>
          <p:nvPr userDrawn="1"/>
        </p:nvSpPr>
        <p:spPr bwMode="auto">
          <a:xfrm>
            <a:off x="2843213" y="6165850"/>
            <a:ext cx="3529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200" b="0">
                <a:latin typeface="Verdana" panose="020B0604030504040204" pitchFamily="34" charset="0"/>
                <a:ea typeface="宋体" panose="02010600030101010101" pitchFamily="2" charset="-122"/>
              </a:rPr>
              <a:t>北航机械学院 </a:t>
            </a:r>
            <a:r>
              <a:rPr kumimoji="0" lang="en-US" altLang="zh-CN" sz="1000" b="0">
                <a:latin typeface="Verdana" panose="020B0604030504040204" pitchFamily="34" charset="0"/>
                <a:ea typeface="宋体" panose="02010600030101010101" pitchFamily="2" charset="-122"/>
              </a:rPr>
              <a:t>SMEA, BHU</a:t>
            </a:r>
          </a:p>
        </p:txBody>
      </p:sp>
      <p:sp>
        <p:nvSpPr>
          <p:cNvPr id="9" name="Rectangle 14">
            <a:extLst/>
          </p:cNvPr>
          <p:cNvSpPr>
            <a:spLocks noChangeArrowheads="1"/>
          </p:cNvSpPr>
          <p:nvPr userDrawn="1"/>
        </p:nvSpPr>
        <p:spPr bwMode="auto">
          <a:xfrm>
            <a:off x="6732588" y="61658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defRPr/>
            </a:pPr>
            <a:fld id="{747A1F7C-2889-410D-BEF2-BE8424A8F3FB}" type="slidenum">
              <a:rPr kumimoji="0" lang="en-US" altLang="zh-CN" sz="1400" b="0" smtClean="0">
                <a:latin typeface="Verdana" panose="020B0604030504040204" pitchFamily="34" charset="0"/>
                <a:ea typeface="宋体" panose="02010600030101010101" pitchFamily="2" charset="-122"/>
              </a:rPr>
              <a:pPr algn="r" eaLnBrk="1" hangingPunct="1">
                <a:defRPr/>
              </a:pPr>
              <a:t>‹#›</a:t>
            </a:fld>
            <a:endParaRPr kumimoji="0" lang="en-US" altLang="zh-CN" sz="1400" b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Group 20"/>
          <p:cNvGrpSpPr>
            <a:grpSpLocks/>
          </p:cNvGrpSpPr>
          <p:nvPr userDrawn="1"/>
        </p:nvGrpSpPr>
        <p:grpSpPr bwMode="auto">
          <a:xfrm>
            <a:off x="152400" y="161925"/>
            <a:ext cx="8858250" cy="6545263"/>
            <a:chOff x="96" y="102"/>
            <a:chExt cx="5580" cy="4123"/>
          </a:xfrm>
        </p:grpSpPr>
        <p:sp>
          <p:nvSpPr>
            <p:cNvPr id="11" name="Rectangle 15">
              <a:extLst/>
            </p:cNvPr>
            <p:cNvSpPr>
              <a:spLocks noChangeArrowheads="1"/>
            </p:cNvSpPr>
            <p:nvPr userDrawn="1"/>
          </p:nvSpPr>
          <p:spPr bwMode="auto">
            <a:xfrm>
              <a:off x="96" y="102"/>
              <a:ext cx="5579" cy="41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Rectangle 16">
              <a:extLst/>
            </p:cNvPr>
            <p:cNvSpPr>
              <a:spLocks noChangeArrowheads="1"/>
            </p:cNvSpPr>
            <p:nvPr userDrawn="1"/>
          </p:nvSpPr>
          <p:spPr bwMode="auto">
            <a:xfrm>
              <a:off x="97" y="3977"/>
              <a:ext cx="5579" cy="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3" name="Line 17"/>
          <p:cNvSpPr>
            <a:spLocks noChangeShapeType="1"/>
          </p:cNvSpPr>
          <p:nvPr userDrawn="1"/>
        </p:nvSpPr>
        <p:spPr bwMode="auto">
          <a:xfrm flipV="1">
            <a:off x="2843213" y="6308725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8"/>
          <p:cNvSpPr>
            <a:spLocks noChangeShapeType="1"/>
          </p:cNvSpPr>
          <p:nvPr userDrawn="1"/>
        </p:nvSpPr>
        <p:spPr bwMode="auto">
          <a:xfrm flipV="1">
            <a:off x="6443663" y="6308725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" name="Picture 2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6308725"/>
            <a:ext cx="939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idx="1"/>
          </p:nvPr>
        </p:nvSpPr>
        <p:spPr bwMode="auto">
          <a:xfrm>
            <a:off x="611188" y="1989138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endParaRPr lang="zh-CN" altLang="zh-CN" noProof="0"/>
          </a:p>
        </p:txBody>
      </p:sp>
      <p:sp>
        <p:nvSpPr>
          <p:cNvPr id="16" name="Rectangle 10">
            <a:extLst/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 b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14102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/>
          </p:cNvPr>
          <p:cNvSpPr>
            <a:spLocks noChangeArrowheads="1"/>
          </p:cNvSpPr>
          <p:nvPr userDrawn="1"/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CN" altLang="zh-CN" sz="2000" b="0">
              <a:ea typeface="宋体" panose="02010600030101010101" pitchFamily="2" charset="-122"/>
            </a:endParaRPr>
          </a:p>
        </p:txBody>
      </p:sp>
      <p:sp>
        <p:nvSpPr>
          <p:cNvPr id="7" name="Rectangle 12">
            <a:extLst/>
          </p:cNvPr>
          <p:cNvSpPr>
            <a:spLocks noChangeArrowheads="1"/>
          </p:cNvSpPr>
          <p:nvPr userDrawn="1"/>
        </p:nvSpPr>
        <p:spPr bwMode="auto">
          <a:xfrm>
            <a:off x="250825" y="6262688"/>
            <a:ext cx="2371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kumimoji="0" lang="zh-CN" altLang="en-US" sz="1200" b="0" dirty="0">
                <a:latin typeface="Verdana" panose="020B0604030504040204" pitchFamily="34" charset="0"/>
                <a:ea typeface="宋体" panose="02010600030101010101" pitchFamily="2" charset="-122"/>
              </a:rPr>
              <a:t>工程图学 </a:t>
            </a:r>
            <a:r>
              <a:rPr kumimoji="0" lang="en-US" altLang="zh-CN" sz="1200" b="0" dirty="0">
                <a:latin typeface="Verdana" panose="020B0604030504040204" pitchFamily="34" charset="0"/>
                <a:ea typeface="宋体" panose="02010600030101010101" pitchFamily="2" charset="-122"/>
              </a:rPr>
              <a:t>2020</a:t>
            </a:r>
            <a:r>
              <a:rPr kumimoji="0" lang="zh-CN" altLang="en-US" sz="1200" b="0" dirty="0">
                <a:latin typeface="Verdana" panose="020B0604030504040204" pitchFamily="34" charset="0"/>
                <a:ea typeface="宋体" panose="02010600030101010101" pitchFamily="2" charset="-122"/>
              </a:rPr>
              <a:t>年秋季</a:t>
            </a:r>
          </a:p>
          <a:p>
            <a:pPr eaLnBrk="1" hangingPunct="1">
              <a:defRPr/>
            </a:pPr>
            <a:r>
              <a:rPr kumimoji="0" lang="en-US" altLang="zh-CN" sz="1000" b="0" dirty="0">
                <a:latin typeface="Verdana" panose="020B0604030504040204" pitchFamily="34" charset="0"/>
                <a:ea typeface="宋体" panose="02010600030101010101" pitchFamily="2" charset="-122"/>
              </a:rPr>
              <a:t>Engineering Graphics 2019Fall</a:t>
            </a:r>
          </a:p>
        </p:txBody>
      </p:sp>
      <p:sp>
        <p:nvSpPr>
          <p:cNvPr id="8" name="Rectangle 13">
            <a:extLst/>
          </p:cNvPr>
          <p:cNvSpPr>
            <a:spLocks noChangeArrowheads="1"/>
          </p:cNvSpPr>
          <p:nvPr userDrawn="1"/>
        </p:nvSpPr>
        <p:spPr bwMode="auto">
          <a:xfrm>
            <a:off x="2843213" y="6165850"/>
            <a:ext cx="3529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200" b="0">
                <a:latin typeface="Verdana" panose="020B0604030504040204" pitchFamily="34" charset="0"/>
                <a:ea typeface="宋体" panose="02010600030101010101" pitchFamily="2" charset="-122"/>
              </a:rPr>
              <a:t>北航机械学院 </a:t>
            </a:r>
            <a:r>
              <a:rPr kumimoji="0" lang="en-US" altLang="zh-CN" sz="1000" b="0">
                <a:latin typeface="Verdana" panose="020B0604030504040204" pitchFamily="34" charset="0"/>
                <a:ea typeface="宋体" panose="02010600030101010101" pitchFamily="2" charset="-122"/>
              </a:rPr>
              <a:t>SMEA, BHU</a:t>
            </a:r>
          </a:p>
        </p:txBody>
      </p:sp>
      <p:sp>
        <p:nvSpPr>
          <p:cNvPr id="9" name="Rectangle 14">
            <a:extLst/>
          </p:cNvPr>
          <p:cNvSpPr>
            <a:spLocks noChangeArrowheads="1"/>
          </p:cNvSpPr>
          <p:nvPr userDrawn="1"/>
        </p:nvSpPr>
        <p:spPr bwMode="auto">
          <a:xfrm>
            <a:off x="6732588" y="61658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defRPr/>
            </a:pPr>
            <a:fld id="{F66DD00A-4E30-4696-A9DA-83A5AF5CC0A9}" type="slidenum">
              <a:rPr kumimoji="0" lang="en-US" altLang="zh-CN" sz="1400" b="0" smtClean="0">
                <a:latin typeface="Verdana" panose="020B0604030504040204" pitchFamily="34" charset="0"/>
                <a:ea typeface="宋体" panose="02010600030101010101" pitchFamily="2" charset="-122"/>
              </a:rPr>
              <a:pPr algn="r" eaLnBrk="1" hangingPunct="1">
                <a:defRPr/>
              </a:pPr>
              <a:t>‹#›</a:t>
            </a:fld>
            <a:endParaRPr kumimoji="0" lang="en-US" altLang="zh-CN" sz="1400" b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Group 20"/>
          <p:cNvGrpSpPr>
            <a:grpSpLocks/>
          </p:cNvGrpSpPr>
          <p:nvPr userDrawn="1"/>
        </p:nvGrpSpPr>
        <p:grpSpPr bwMode="auto">
          <a:xfrm>
            <a:off x="152400" y="161925"/>
            <a:ext cx="8858250" cy="6545263"/>
            <a:chOff x="96" y="102"/>
            <a:chExt cx="5580" cy="4123"/>
          </a:xfrm>
        </p:grpSpPr>
        <p:sp>
          <p:nvSpPr>
            <p:cNvPr id="11" name="Rectangle 15">
              <a:extLst/>
            </p:cNvPr>
            <p:cNvSpPr>
              <a:spLocks noChangeArrowheads="1"/>
            </p:cNvSpPr>
            <p:nvPr userDrawn="1"/>
          </p:nvSpPr>
          <p:spPr bwMode="auto">
            <a:xfrm>
              <a:off x="96" y="102"/>
              <a:ext cx="5579" cy="41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Rectangle 16">
              <a:extLst/>
            </p:cNvPr>
            <p:cNvSpPr>
              <a:spLocks noChangeArrowheads="1"/>
            </p:cNvSpPr>
            <p:nvPr userDrawn="1"/>
          </p:nvSpPr>
          <p:spPr bwMode="auto">
            <a:xfrm>
              <a:off x="97" y="3977"/>
              <a:ext cx="5579" cy="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3" name="Line 17"/>
          <p:cNvSpPr>
            <a:spLocks noChangeShapeType="1"/>
          </p:cNvSpPr>
          <p:nvPr userDrawn="1"/>
        </p:nvSpPr>
        <p:spPr bwMode="auto">
          <a:xfrm flipV="1">
            <a:off x="2843213" y="6308725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8"/>
          <p:cNvSpPr>
            <a:spLocks noChangeShapeType="1"/>
          </p:cNvSpPr>
          <p:nvPr userDrawn="1"/>
        </p:nvSpPr>
        <p:spPr bwMode="auto">
          <a:xfrm flipV="1">
            <a:off x="6443663" y="6308725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" name="Picture 2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6308725"/>
            <a:ext cx="939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idx="1"/>
          </p:nvPr>
        </p:nvSpPr>
        <p:spPr bwMode="auto">
          <a:xfrm>
            <a:off x="611188" y="1989138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endParaRPr lang="zh-CN" altLang="zh-CN" noProof="0"/>
          </a:p>
        </p:txBody>
      </p:sp>
      <p:sp>
        <p:nvSpPr>
          <p:cNvPr id="16" name="Rectangle 10">
            <a:extLst/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 b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00726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/>
          </p:cNvPr>
          <p:cNvSpPr>
            <a:spLocks noChangeArrowheads="1"/>
          </p:cNvSpPr>
          <p:nvPr userDrawn="1"/>
        </p:nvSpPr>
        <p:spPr bwMode="auto">
          <a:xfrm>
            <a:off x="912813" y="1905000"/>
            <a:ext cx="81105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  <a:defRPr/>
            </a:pPr>
            <a:endParaRPr lang="zh-CN" altLang="zh-CN" sz="2000" b="0">
              <a:ea typeface="宋体" panose="02010600030101010101" pitchFamily="2" charset="-122"/>
            </a:endParaRPr>
          </a:p>
        </p:txBody>
      </p:sp>
      <p:sp>
        <p:nvSpPr>
          <p:cNvPr id="7" name="Rectangle 12">
            <a:extLst/>
          </p:cNvPr>
          <p:cNvSpPr>
            <a:spLocks noChangeArrowheads="1"/>
          </p:cNvSpPr>
          <p:nvPr userDrawn="1"/>
        </p:nvSpPr>
        <p:spPr bwMode="auto">
          <a:xfrm>
            <a:off x="250825" y="6262688"/>
            <a:ext cx="2371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200" b="0" dirty="0">
                <a:latin typeface="Verdana" panose="020B0604030504040204" pitchFamily="34" charset="0"/>
                <a:ea typeface="宋体" panose="02010600030101010101" pitchFamily="2" charset="-122"/>
              </a:rPr>
              <a:t>工程图学 </a:t>
            </a:r>
            <a:endParaRPr kumimoji="0" lang="en-US" altLang="zh-CN" sz="1200" b="0" dirty="0" smtClean="0"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algn="ctr" eaLnBrk="1" hangingPunct="1">
              <a:defRPr/>
            </a:pPr>
            <a:r>
              <a:rPr kumimoji="0" lang="en-US" altLang="zh-CN" sz="1000" b="0" dirty="0" smtClean="0">
                <a:latin typeface="Verdana" panose="020B0604030504040204" pitchFamily="34" charset="0"/>
                <a:ea typeface="宋体" panose="02010600030101010101" pitchFamily="2" charset="-122"/>
              </a:rPr>
              <a:t>Engineering Graphics</a:t>
            </a:r>
            <a:endParaRPr kumimoji="0" lang="en-US" altLang="zh-CN" sz="1000" b="0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13">
            <a:extLst/>
          </p:cNvPr>
          <p:cNvSpPr>
            <a:spLocks noChangeArrowheads="1"/>
          </p:cNvSpPr>
          <p:nvPr userDrawn="1"/>
        </p:nvSpPr>
        <p:spPr bwMode="auto">
          <a:xfrm>
            <a:off x="2843213" y="6165850"/>
            <a:ext cx="3529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1200" b="0">
                <a:latin typeface="Verdana" panose="020B0604030504040204" pitchFamily="34" charset="0"/>
                <a:ea typeface="宋体" panose="02010600030101010101" pitchFamily="2" charset="-122"/>
              </a:rPr>
              <a:t>北航机械学院 </a:t>
            </a:r>
            <a:r>
              <a:rPr kumimoji="0" lang="en-US" altLang="zh-CN" sz="1000" b="0">
                <a:latin typeface="Verdana" panose="020B0604030504040204" pitchFamily="34" charset="0"/>
                <a:ea typeface="宋体" panose="02010600030101010101" pitchFamily="2" charset="-122"/>
              </a:rPr>
              <a:t>SMEA, BHU</a:t>
            </a:r>
          </a:p>
        </p:txBody>
      </p:sp>
      <p:sp>
        <p:nvSpPr>
          <p:cNvPr id="9" name="Rectangle 14">
            <a:extLst/>
          </p:cNvPr>
          <p:cNvSpPr>
            <a:spLocks noChangeArrowheads="1"/>
          </p:cNvSpPr>
          <p:nvPr userDrawn="1"/>
        </p:nvSpPr>
        <p:spPr bwMode="auto">
          <a:xfrm>
            <a:off x="6732588" y="61658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defRPr/>
            </a:pPr>
            <a:fld id="{59A824B8-4096-4224-806C-863E1A4CF0F7}" type="slidenum">
              <a:rPr kumimoji="0" lang="en-US" altLang="zh-CN" sz="1400" b="0" smtClean="0">
                <a:latin typeface="Verdana" panose="020B0604030504040204" pitchFamily="34" charset="0"/>
                <a:ea typeface="宋体" panose="02010600030101010101" pitchFamily="2" charset="-122"/>
              </a:rPr>
              <a:pPr algn="r" eaLnBrk="1" hangingPunct="1">
                <a:defRPr/>
              </a:pPr>
              <a:t>‹#›</a:t>
            </a:fld>
            <a:endParaRPr kumimoji="0" lang="en-US" altLang="zh-CN" sz="1400" b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Group 20"/>
          <p:cNvGrpSpPr>
            <a:grpSpLocks/>
          </p:cNvGrpSpPr>
          <p:nvPr userDrawn="1"/>
        </p:nvGrpSpPr>
        <p:grpSpPr bwMode="auto">
          <a:xfrm>
            <a:off x="152400" y="161925"/>
            <a:ext cx="8858250" cy="6545263"/>
            <a:chOff x="96" y="102"/>
            <a:chExt cx="5580" cy="4123"/>
          </a:xfrm>
        </p:grpSpPr>
        <p:sp>
          <p:nvSpPr>
            <p:cNvPr id="11" name="Rectangle 15">
              <a:extLst/>
            </p:cNvPr>
            <p:cNvSpPr>
              <a:spLocks noChangeArrowheads="1"/>
            </p:cNvSpPr>
            <p:nvPr userDrawn="1"/>
          </p:nvSpPr>
          <p:spPr bwMode="auto">
            <a:xfrm>
              <a:off x="96" y="102"/>
              <a:ext cx="5579" cy="412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12" name="Rectangle 16">
              <a:extLst/>
            </p:cNvPr>
            <p:cNvSpPr>
              <a:spLocks noChangeArrowheads="1"/>
            </p:cNvSpPr>
            <p:nvPr userDrawn="1"/>
          </p:nvSpPr>
          <p:spPr bwMode="auto">
            <a:xfrm>
              <a:off x="97" y="3977"/>
              <a:ext cx="5579" cy="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3" name="Line 17"/>
          <p:cNvSpPr>
            <a:spLocks noChangeShapeType="1"/>
          </p:cNvSpPr>
          <p:nvPr userDrawn="1"/>
        </p:nvSpPr>
        <p:spPr bwMode="auto">
          <a:xfrm flipV="1">
            <a:off x="2843213" y="6308725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8"/>
          <p:cNvSpPr>
            <a:spLocks noChangeShapeType="1"/>
          </p:cNvSpPr>
          <p:nvPr userDrawn="1"/>
        </p:nvSpPr>
        <p:spPr bwMode="auto">
          <a:xfrm flipV="1">
            <a:off x="6443663" y="6308725"/>
            <a:ext cx="0" cy="393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" name="Picture 2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6308725"/>
            <a:ext cx="9398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idx="1"/>
          </p:nvPr>
        </p:nvSpPr>
        <p:spPr bwMode="auto">
          <a:xfrm>
            <a:off x="611188" y="1989138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endParaRPr lang="zh-CN" altLang="zh-CN" noProof="0"/>
          </a:p>
        </p:txBody>
      </p:sp>
      <p:sp>
        <p:nvSpPr>
          <p:cNvPr id="16" name="Rectangle 10">
            <a:extLst/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 b="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7526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57CBD-0AF7-4329-95F1-B9790FEA38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428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60E9A-66CF-4386-BC71-07D6F996E7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9468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B217E4-1A7C-4187-9632-644CF1033C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129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AE604-B759-4386-8502-9389C292A7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72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9626D8-A612-4EE0-B13A-5F961993C0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770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3326A-DC27-4A5A-905E-9B33A31408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109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A71065-DE8D-4F25-A522-E8AD780FA4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009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CF014D-6561-4F41-8D57-46A4963EDE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22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400" b="0">
                <a:ea typeface="黑体" panose="0201060906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1" sz="1400" b="0">
                <a:ea typeface="黑体" panose="0201060906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>
              <a:defRPr/>
            </a:pPr>
            <a:fld id="{F4F56BAE-E05E-46D3-9EB3-45DC4245F6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.bin"/><Relationship Id="rId18" Type="http://schemas.openxmlformats.org/officeDocument/2006/relationships/image" Target="../media/image50.png"/><Relationship Id="rId26" Type="http://schemas.openxmlformats.org/officeDocument/2006/relationships/image" Target="../media/image54.png"/><Relationship Id="rId21" Type="http://schemas.openxmlformats.org/officeDocument/2006/relationships/oleObject" Target="../embeddings/oleObject13.bin"/><Relationship Id="rId34" Type="http://schemas.openxmlformats.org/officeDocument/2006/relationships/image" Target="../media/image58.pn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47.png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5.bin"/><Relationship Id="rId33" Type="http://schemas.openxmlformats.org/officeDocument/2006/relationships/oleObject" Target="../embeddings/oleObject19.bin"/><Relationship Id="rId38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png"/><Relationship Id="rId11" Type="http://schemas.openxmlformats.org/officeDocument/2006/relationships/oleObject" Target="../embeddings/oleObject8.bin"/><Relationship Id="rId24" Type="http://schemas.openxmlformats.org/officeDocument/2006/relationships/image" Target="../media/image53.png"/><Relationship Id="rId32" Type="http://schemas.openxmlformats.org/officeDocument/2006/relationships/image" Target="../media/image57.png"/><Relationship Id="rId37" Type="http://schemas.openxmlformats.org/officeDocument/2006/relationships/oleObject" Target="../embeddings/oleObject21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55.png"/><Relationship Id="rId36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oleObject" Target="../embeddings/oleObject12.bin"/><Relationship Id="rId31" Type="http://schemas.openxmlformats.org/officeDocument/2006/relationships/oleObject" Target="../embeddings/oleObject18.bin"/><Relationship Id="rId4" Type="http://schemas.openxmlformats.org/officeDocument/2006/relationships/image" Target="../media/image43.png"/><Relationship Id="rId9" Type="http://schemas.openxmlformats.org/officeDocument/2006/relationships/oleObject" Target="../embeddings/oleObject7.bin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oleObject" Target="../embeddings/oleObject16.bin"/><Relationship Id="rId30" Type="http://schemas.openxmlformats.org/officeDocument/2006/relationships/image" Target="../media/image56.png"/><Relationship Id="rId35" Type="http://schemas.openxmlformats.org/officeDocument/2006/relationships/oleObject" Target="../embeddings/oleObject20.bin"/><Relationship Id="rId8" Type="http://schemas.openxmlformats.org/officeDocument/2006/relationships/image" Target="../media/image45.png"/><Relationship Id="rId3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oleObject" Target="../embeddings/oleObject30.bin"/><Relationship Id="rId26" Type="http://schemas.openxmlformats.org/officeDocument/2006/relationships/oleObject" Target="../embeddings/oleObject34.bin"/><Relationship Id="rId21" Type="http://schemas.openxmlformats.org/officeDocument/2006/relationships/image" Target="../media/image69.png"/><Relationship Id="rId34" Type="http://schemas.openxmlformats.org/officeDocument/2006/relationships/oleObject" Target="../embeddings/oleObject38.bin"/><Relationship Id="rId7" Type="http://schemas.openxmlformats.org/officeDocument/2006/relationships/image" Target="../media/image62.png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67.png"/><Relationship Id="rId25" Type="http://schemas.openxmlformats.org/officeDocument/2006/relationships/image" Target="../media/image71.png"/><Relationship Id="rId3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29" Type="http://schemas.openxmlformats.org/officeDocument/2006/relationships/image" Target="../media/image73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4.png"/><Relationship Id="rId24" Type="http://schemas.openxmlformats.org/officeDocument/2006/relationships/oleObject" Target="../embeddings/oleObject33.bin"/><Relationship Id="rId32" Type="http://schemas.openxmlformats.org/officeDocument/2006/relationships/oleObject" Target="../embeddings/oleObject37.bin"/><Relationship Id="rId37" Type="http://schemas.openxmlformats.org/officeDocument/2006/relationships/image" Target="../media/image77.png"/><Relationship Id="rId5" Type="http://schemas.openxmlformats.org/officeDocument/2006/relationships/oleObject" Target="../embeddings/oleObject23.bin"/><Relationship Id="rId15" Type="http://schemas.openxmlformats.org/officeDocument/2006/relationships/image" Target="../media/image66.png"/><Relationship Id="rId23" Type="http://schemas.openxmlformats.org/officeDocument/2006/relationships/image" Target="../media/image70.png"/><Relationship Id="rId28" Type="http://schemas.openxmlformats.org/officeDocument/2006/relationships/oleObject" Target="../embeddings/oleObject35.bin"/><Relationship Id="rId36" Type="http://schemas.openxmlformats.org/officeDocument/2006/relationships/oleObject" Target="../embeddings/oleObject39.bin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68.png"/><Relationship Id="rId31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Relationship Id="rId14" Type="http://schemas.openxmlformats.org/officeDocument/2006/relationships/oleObject" Target="../embeddings/oleObject28.bin"/><Relationship Id="rId22" Type="http://schemas.openxmlformats.org/officeDocument/2006/relationships/oleObject" Target="../embeddings/oleObject32.bin"/><Relationship Id="rId27" Type="http://schemas.openxmlformats.org/officeDocument/2006/relationships/image" Target="../media/image72.png"/><Relationship Id="rId30" Type="http://schemas.openxmlformats.org/officeDocument/2006/relationships/oleObject" Target="../embeddings/oleObject36.bin"/><Relationship Id="rId35" Type="http://schemas.openxmlformats.org/officeDocument/2006/relationships/image" Target="../media/image76.png"/><Relationship Id="rId8" Type="http://schemas.openxmlformats.org/officeDocument/2006/relationships/oleObject" Target="../embeddings/oleObject25.bin"/><Relationship Id="rId3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8.png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80.png"/><Relationship Id="rId4" Type="http://schemas.openxmlformats.org/officeDocument/2006/relationships/image" Target="../media/image38.png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4071938" y="0"/>
            <a:ext cx="1293812" cy="6413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3600"/>
              <a:t>P3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ChangeArrowheads="1"/>
          </p:cNvSpPr>
          <p:nvPr/>
        </p:nvSpPr>
        <p:spPr bwMode="auto">
          <a:xfrm>
            <a:off x="971550" y="476250"/>
            <a:ext cx="67691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</a:rPr>
              <a:t>第二章    正投影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Chapter 2 Orthographic Projection</a:t>
            </a:r>
            <a:endParaRPr lang="zh-CN" altLang="en-US" sz="24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684213" y="1700213"/>
            <a:ext cx="82804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b="0"/>
              <a:t>投影法（</a:t>
            </a:r>
            <a:r>
              <a:rPr lang="en-US" altLang="zh-CN" sz="2000" b="0"/>
              <a:t>Graphical projection </a:t>
            </a:r>
            <a:r>
              <a:rPr lang="zh-CN" altLang="en-US" sz="2000" b="0"/>
              <a:t>）</a:t>
            </a:r>
            <a:endParaRPr lang="en-US" altLang="zh-CN" sz="2000" b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b="0"/>
              <a:t>正投影的投影特性 </a:t>
            </a:r>
            <a:r>
              <a:rPr lang="en-US" altLang="zh-CN" sz="2000" b="0"/>
              <a:t>Features</a:t>
            </a:r>
            <a:r>
              <a:rPr lang="zh-CN" altLang="en-US" sz="2000" b="0"/>
              <a:t> </a:t>
            </a:r>
            <a:r>
              <a:rPr lang="en-US" altLang="zh-CN" sz="2000" b="0"/>
              <a:t>of Orthographic Projection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b="0"/>
              <a:t>三面投影体系  </a:t>
            </a:r>
            <a:r>
              <a:rPr lang="en-US" altLang="zh-CN" sz="2000" b="0"/>
              <a:t>Three-projection-plane System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b="0"/>
              <a:t>点的投影 </a:t>
            </a:r>
            <a:r>
              <a:rPr lang="en-US" altLang="zh-CN" sz="2000" b="0"/>
              <a:t>Projection of Point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b="0">
                <a:ea typeface="微软雅黑" panose="020B0503020204020204" pitchFamily="34" charset="-122"/>
              </a:rPr>
              <a:t>体的投影</a:t>
            </a:r>
            <a:r>
              <a:rPr lang="en-US" altLang="zh-CN" sz="2000" b="0">
                <a:ea typeface="微软雅黑" panose="020B0503020204020204" pitchFamily="34" charset="-122"/>
              </a:rPr>
              <a:t>—</a:t>
            </a:r>
            <a:r>
              <a:rPr lang="zh-CN" altLang="en-US" sz="2000" b="0">
                <a:ea typeface="微软雅黑" panose="020B0503020204020204" pitchFamily="34" charset="-122"/>
              </a:rPr>
              <a:t>视图 </a:t>
            </a:r>
            <a:r>
              <a:rPr lang="en-US" altLang="zh-CN" sz="2000" b="0">
                <a:ea typeface="微软雅黑" panose="020B0503020204020204" pitchFamily="34" charset="-122"/>
              </a:rPr>
              <a:t>Projections of Solid—Views</a:t>
            </a:r>
            <a:endParaRPr lang="en-US" altLang="zh-CN" sz="2000" b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 typeface="Times New Roman" panose="02020603050405020304" pitchFamily="18" charset="0"/>
              <a:buAutoNum type="arabicPeriod"/>
            </a:pPr>
            <a:r>
              <a:rPr lang="zh-CN" altLang="en-US" sz="2000" b="0"/>
              <a:t>立体上的点的投影 </a:t>
            </a:r>
            <a:r>
              <a:rPr lang="en-US" altLang="zh-CN" sz="2000" b="0"/>
              <a:t>Projection of  Point on a Solid</a:t>
            </a:r>
            <a:endParaRPr lang="zh-CN" altLang="en-US" sz="2000" b="0"/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b="0"/>
              <a:t>立体上的线的投影 </a:t>
            </a:r>
            <a:r>
              <a:rPr lang="en-US" altLang="zh-CN" sz="2000" b="0"/>
              <a:t>Projection of  Line on a Solid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AutoNum type="arabicPeriod"/>
            </a:pPr>
            <a:r>
              <a:rPr lang="zh-CN" altLang="en-US" sz="2000" b="0"/>
              <a:t>立体上的面的投影 </a:t>
            </a:r>
            <a:r>
              <a:rPr lang="en-US" altLang="zh-CN" sz="2000" b="0"/>
              <a:t>Projection of  Plane on a Solid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3"/>
          <p:cNvGrpSpPr>
            <a:grpSpLocks/>
          </p:cNvGrpSpPr>
          <p:nvPr/>
        </p:nvGrpSpPr>
        <p:grpSpPr bwMode="auto">
          <a:xfrm>
            <a:off x="0" y="2781300"/>
            <a:ext cx="2700338" cy="1800225"/>
            <a:chOff x="0" y="2780928"/>
            <a:chExt cx="2699791" cy="1800000"/>
          </a:xfrm>
        </p:grpSpPr>
        <p:sp>
          <p:nvSpPr>
            <p:cNvPr id="9228" name="Text Box 15">
              <a:extLst/>
            </p:cNvPr>
            <p:cNvSpPr txBox="1">
              <a:spLocks noChangeArrowheads="1"/>
            </p:cNvSpPr>
            <p:nvPr/>
          </p:nvSpPr>
          <p:spPr bwMode="auto">
            <a:xfrm>
              <a:off x="0" y="3068230"/>
              <a:ext cx="2155388" cy="11904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3200"/>
                <a:t>投影法</a:t>
              </a:r>
              <a:r>
                <a:rPr lang="zh-CN" altLang="en-US" sz="1800"/>
                <a:t>（</a:t>
              </a:r>
              <a:r>
                <a:rPr lang="en-US" altLang="zh-CN" sz="2000"/>
                <a:t>Graphical</a:t>
              </a:r>
            </a:p>
            <a:p>
              <a:pPr eaLnBrk="1" hangingPunct="1">
                <a:defRPr/>
              </a:pPr>
              <a:r>
                <a:rPr lang="en-US" altLang="zh-CN" sz="2000"/>
                <a:t>Projection</a:t>
              </a:r>
              <a:r>
                <a:rPr lang="zh-CN" altLang="en-US" sz="2000"/>
                <a:t>）</a:t>
              </a:r>
            </a:p>
          </p:txBody>
        </p:sp>
        <p:sp>
          <p:nvSpPr>
            <p:cNvPr id="20493" name="AutoShape 23"/>
            <p:cNvSpPr>
              <a:spLocks/>
            </p:cNvSpPr>
            <p:nvPr/>
          </p:nvSpPr>
          <p:spPr bwMode="auto">
            <a:xfrm>
              <a:off x="2339752" y="2780928"/>
              <a:ext cx="360039" cy="1800000"/>
            </a:xfrm>
            <a:prstGeom prst="leftBrace">
              <a:avLst>
                <a:gd name="adj1" fmla="val 20322"/>
                <a:gd name="adj2" fmla="val 47602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1" lang="en-US" altLang="zh-CN" sz="2400" b="0"/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2411413" y="2276475"/>
            <a:ext cx="2305050" cy="3084513"/>
            <a:chOff x="2411413" y="2708275"/>
            <a:chExt cx="2305050" cy="3084513"/>
          </a:xfrm>
        </p:grpSpPr>
        <p:sp>
          <p:nvSpPr>
            <p:cNvPr id="20490" name="Text Box 16"/>
            <p:cNvSpPr txBox="1">
              <a:spLocks noChangeArrowheads="1"/>
            </p:cNvSpPr>
            <p:nvPr/>
          </p:nvSpPr>
          <p:spPr bwMode="auto">
            <a:xfrm>
              <a:off x="2411413" y="2708275"/>
              <a:ext cx="230505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/>
                <a:t>透视投影</a:t>
              </a:r>
              <a:r>
                <a:rPr kumimoji="1" lang="zh-CN" altLang="en-US" sz="1800"/>
                <a:t>（中心投影）</a:t>
              </a:r>
              <a:r>
                <a:rPr kumimoji="1" lang="en-US" altLang="zh-CN" sz="1800"/>
                <a:t>Perspective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Projection</a:t>
              </a:r>
            </a:p>
          </p:txBody>
        </p:sp>
        <p:sp>
          <p:nvSpPr>
            <p:cNvPr id="20491" name="Text Box 17"/>
            <p:cNvSpPr txBox="1">
              <a:spLocks noChangeArrowheads="1"/>
            </p:cNvSpPr>
            <p:nvPr/>
          </p:nvSpPr>
          <p:spPr bwMode="auto">
            <a:xfrm>
              <a:off x="2633663" y="4724400"/>
              <a:ext cx="1606550" cy="1068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/>
                <a:t>平行投影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Parallel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800"/>
                <a:t>Projection</a:t>
              </a:r>
            </a:p>
          </p:txBody>
        </p:sp>
      </p:grp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284663" y="3284538"/>
            <a:ext cx="2373312" cy="2601912"/>
            <a:chOff x="2747" y="1395"/>
            <a:chExt cx="1495" cy="1639"/>
          </a:xfrm>
        </p:grpSpPr>
        <p:sp>
          <p:nvSpPr>
            <p:cNvPr id="20487" name="Text Box 18"/>
            <p:cNvSpPr txBox="1">
              <a:spLocks noChangeArrowheads="1"/>
            </p:cNvSpPr>
            <p:nvPr/>
          </p:nvSpPr>
          <p:spPr bwMode="auto">
            <a:xfrm>
              <a:off x="2925" y="1395"/>
              <a:ext cx="1317" cy="59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/>
                <a:t>直角投影</a:t>
              </a:r>
              <a:r>
                <a:rPr kumimoji="1" lang="zh-CN" altLang="en-US" sz="1600"/>
                <a:t>（</a:t>
              </a:r>
              <a:r>
                <a:rPr kumimoji="1" lang="en-US" altLang="zh-CN" sz="1600"/>
                <a:t>Orthographic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1600"/>
                <a:t>Projection</a:t>
              </a:r>
              <a:r>
                <a:rPr kumimoji="1" lang="zh-CN" altLang="en-US" sz="1600"/>
                <a:t>）</a:t>
              </a:r>
            </a:p>
          </p:txBody>
        </p:sp>
        <p:sp>
          <p:nvSpPr>
            <p:cNvPr id="20488" name="Text Box 19"/>
            <p:cNvSpPr txBox="1">
              <a:spLocks noChangeArrowheads="1"/>
            </p:cNvSpPr>
            <p:nvPr/>
          </p:nvSpPr>
          <p:spPr bwMode="auto">
            <a:xfrm>
              <a:off x="2902" y="2438"/>
              <a:ext cx="118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/>
                <a:t>斜角投影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1600"/>
                <a:t>（</a:t>
              </a:r>
              <a:r>
                <a:rPr kumimoji="1" lang="en-US" altLang="zh-CN" sz="1600"/>
                <a:t>Oblique      Projection</a:t>
              </a:r>
              <a:r>
                <a:rPr kumimoji="1" lang="zh-CN" altLang="en-US" sz="1600"/>
                <a:t>）</a:t>
              </a:r>
            </a:p>
          </p:txBody>
        </p:sp>
        <p:sp>
          <p:nvSpPr>
            <p:cNvPr id="20489" name="AutoShape 24"/>
            <p:cNvSpPr>
              <a:spLocks/>
            </p:cNvSpPr>
            <p:nvPr/>
          </p:nvSpPr>
          <p:spPr bwMode="auto">
            <a:xfrm>
              <a:off x="2747" y="2072"/>
              <a:ext cx="128" cy="703"/>
            </a:xfrm>
            <a:prstGeom prst="leftBrace">
              <a:avLst>
                <a:gd name="adj1" fmla="val 20316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1" lang="en-US" altLang="zh-CN" sz="2400" b="0"/>
            </a:p>
          </p:txBody>
        </p:sp>
      </p:grpSp>
      <p:sp>
        <p:nvSpPr>
          <p:cNvPr id="20485" name="Text Box 27"/>
          <p:cNvSpPr txBox="1">
            <a:spLocks noChangeArrowheads="1"/>
          </p:cNvSpPr>
          <p:nvPr/>
        </p:nvSpPr>
        <p:spPr bwMode="auto">
          <a:xfrm>
            <a:off x="250825" y="0"/>
            <a:ext cx="8893175" cy="207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dirty="0"/>
              <a:t>1. </a:t>
            </a:r>
            <a:r>
              <a:rPr kumimoji="1" lang="zh-CN" altLang="en-US" dirty="0"/>
              <a:t>投影法</a:t>
            </a:r>
            <a:r>
              <a:rPr kumimoji="1" lang="zh-CN" altLang="en-US" sz="2000" b="0" dirty="0"/>
              <a:t>（</a:t>
            </a:r>
            <a:r>
              <a:rPr kumimoji="1" lang="en-US" altLang="zh-CN" sz="2000" b="0" dirty="0"/>
              <a:t>Graphical projection</a:t>
            </a:r>
            <a:r>
              <a:rPr kumimoji="1" lang="en-US" altLang="zh-CN" sz="1800" b="0" dirty="0"/>
              <a:t> </a:t>
            </a:r>
            <a:r>
              <a:rPr kumimoji="1" lang="zh-CN" altLang="en-US" sz="1800" b="0" dirty="0"/>
              <a:t>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 b="0" dirty="0"/>
              <a:t>        把三维物体的图像投射到二维平面上的方法（不通过数学计算）</a:t>
            </a:r>
            <a:r>
              <a:rPr kumimoji="1" lang="en-US" altLang="zh-CN" sz="1600" b="0" i="1" dirty="0"/>
              <a:t>is a protocol by which an image of a three-dimensional object is projected onto a planar surface (without the aid of mathematical calculation).</a:t>
            </a:r>
            <a:r>
              <a:rPr kumimoji="1" lang="en-US" altLang="zh-CN" sz="2400" b="0" i="1" dirty="0"/>
              <a:t> </a:t>
            </a:r>
          </a:p>
        </p:txBody>
      </p:sp>
      <p:sp>
        <p:nvSpPr>
          <p:cNvPr id="48169" name="Text Box 41">
            <a:extLst/>
          </p:cNvPr>
          <p:cNvSpPr txBox="1">
            <a:spLocks noChangeArrowheads="1"/>
          </p:cNvSpPr>
          <p:nvPr/>
        </p:nvSpPr>
        <p:spPr bwMode="auto">
          <a:xfrm>
            <a:off x="0" y="6251575"/>
            <a:ext cx="9144000" cy="58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200" dirty="0">
                <a:solidFill>
                  <a:srgbClr val="FF0000"/>
                </a:solidFill>
                <a:cs typeface="Times New Roman" pitchFamily="18" charset="0"/>
              </a:rPr>
              <a:t>投影</a:t>
            </a:r>
            <a:r>
              <a:rPr lang="zh-CN" altLang="en-US" b="0" dirty="0">
                <a:solidFill>
                  <a:srgbClr val="FF0000"/>
                </a:solidFill>
                <a:cs typeface="Times New Roman" pitchFamily="18" charset="0"/>
              </a:rPr>
              <a:t>（</a:t>
            </a:r>
            <a:r>
              <a:rPr lang="en-US" altLang="zh-CN" b="0" dirty="0">
                <a:solidFill>
                  <a:srgbClr val="FF0000"/>
                </a:solidFill>
                <a:cs typeface="Times New Roman" pitchFamily="18" charset="0"/>
              </a:rPr>
              <a:t>projections</a:t>
            </a:r>
            <a:r>
              <a:rPr lang="zh-CN" altLang="en-US" b="0" dirty="0">
                <a:cs typeface="Times New Roman" pitchFamily="18" charset="0"/>
              </a:rPr>
              <a:t>）</a:t>
            </a:r>
            <a:r>
              <a:rPr lang="zh-CN" altLang="en-US" sz="3200" b="0" dirty="0">
                <a:cs typeface="Times New Roman" pitchFamily="18" charset="0"/>
              </a:rPr>
              <a:t>是我们本课程的</a:t>
            </a:r>
            <a:r>
              <a:rPr lang="zh-CN" altLang="en-US" sz="3200" b="0" dirty="0" smtClean="0">
                <a:cs typeface="Times New Roman" pitchFamily="18" charset="0"/>
              </a:rPr>
              <a:t>挑战</a:t>
            </a:r>
            <a:endParaRPr lang="zh-CN" altLang="en-US" sz="3200" b="0" dirty="0"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6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/>
          </p:cNvPr>
          <p:cNvSpPr txBox="1">
            <a:spLocks noChangeArrowheads="1"/>
          </p:cNvSpPr>
          <p:nvPr/>
        </p:nvSpPr>
        <p:spPr bwMode="auto">
          <a:xfrm>
            <a:off x="0" y="188913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3600" b="0" dirty="0">
                <a:latin typeface="+mj-lt"/>
                <a:ea typeface="+mj-ea"/>
              </a:rPr>
              <a:t>三种有立体感的投影图 </a:t>
            </a:r>
            <a:r>
              <a:rPr lang="en-US" altLang="zh-CN" sz="2800" b="0" dirty="0">
                <a:latin typeface="+mj-lt"/>
                <a:ea typeface="+mj-ea"/>
              </a:rPr>
              <a:t>Pictorial Sketches</a:t>
            </a:r>
          </a:p>
          <a:p>
            <a:pPr algn="ctr" eaLnBrk="1" hangingPunct="1">
              <a:defRPr/>
            </a:pPr>
            <a:endParaRPr lang="zh-CN" altLang="en-US" sz="2800" b="0" dirty="0">
              <a:solidFill>
                <a:schemeClr val="tx2"/>
              </a:solidFill>
              <a:latin typeface="+mj-lt"/>
              <a:ea typeface="+mj-ea"/>
            </a:endParaRPr>
          </a:p>
        </p:txBody>
      </p:sp>
      <p:pic>
        <p:nvPicPr>
          <p:cNvPr id="21507" name="Picture 9" descr="C:\cee1770\pictures\threepictorials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44675"/>
            <a:ext cx="8172450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555625" y="5006975"/>
            <a:ext cx="202247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透视图</a:t>
            </a:r>
            <a:r>
              <a:rPr kumimoji="1" lang="en-US" altLang="zh-CN" sz="2400">
                <a:ea typeface="宋体" panose="02010600030101010101" pitchFamily="2" charset="-122"/>
              </a:rPr>
              <a:t>Perspective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20485" name="Text Box 11"/>
          <p:cNvSpPr txBox="1">
            <a:spLocks noChangeArrowheads="1"/>
          </p:cNvSpPr>
          <p:nvPr/>
        </p:nvSpPr>
        <p:spPr bwMode="auto">
          <a:xfrm>
            <a:off x="3346450" y="4979988"/>
            <a:ext cx="20224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正等轴测图</a:t>
            </a:r>
            <a:r>
              <a:rPr kumimoji="1" lang="en-US" altLang="zh-CN" sz="2400">
                <a:ea typeface="宋体" panose="02010600030101010101" pitchFamily="2" charset="-122"/>
              </a:rPr>
              <a:t>Isometric</a:t>
            </a: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20486" name="Text Box 12"/>
          <p:cNvSpPr txBox="1">
            <a:spLocks noChangeArrowheads="1"/>
          </p:cNvSpPr>
          <p:nvPr/>
        </p:nvSpPr>
        <p:spPr bwMode="auto">
          <a:xfrm>
            <a:off x="6346825" y="4999038"/>
            <a:ext cx="17383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斜轴测图</a:t>
            </a:r>
            <a:r>
              <a:rPr kumimoji="1" lang="en-US" altLang="zh-CN" sz="2400">
                <a:ea typeface="宋体" panose="02010600030101010101" pitchFamily="2" charset="-122"/>
              </a:rPr>
              <a:t>Oblique</a:t>
            </a:r>
            <a:endParaRPr kumimoji="1" lang="zh-CN" altLang="en-US" sz="2400">
              <a:ea typeface="宋体" panose="02010600030101010101" pitchFamily="2" charset="-122"/>
            </a:endParaRPr>
          </a:p>
        </p:txBody>
      </p:sp>
      <p:sp>
        <p:nvSpPr>
          <p:cNvPr id="7" name="矩形 6">
            <a:extLst/>
          </p:cNvPr>
          <p:cNvSpPr/>
          <p:nvPr/>
        </p:nvSpPr>
        <p:spPr>
          <a:xfrm>
            <a:off x="5651500" y="1628775"/>
            <a:ext cx="2844800" cy="7080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dirty="0">
                <a:ea typeface="黑体" pitchFamily="2" charset="-122"/>
              </a:rPr>
              <a:t>平行投影</a:t>
            </a:r>
          </a:p>
          <a:p>
            <a:pPr algn="ctr" eaLnBrk="1" hangingPunct="1">
              <a:defRPr/>
            </a:pPr>
            <a:r>
              <a:rPr lang="en-US" altLang="zh-CN" sz="1600" dirty="0">
                <a:ea typeface="黑体" pitchFamily="2" charset="-122"/>
              </a:rPr>
              <a:t>Parallel Projection</a:t>
            </a:r>
          </a:p>
        </p:txBody>
      </p:sp>
      <p:sp>
        <p:nvSpPr>
          <p:cNvPr id="8" name="矩形 7">
            <a:extLst/>
          </p:cNvPr>
          <p:cNvSpPr/>
          <p:nvPr/>
        </p:nvSpPr>
        <p:spPr>
          <a:xfrm>
            <a:off x="250825" y="1773238"/>
            <a:ext cx="2160588" cy="7080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dirty="0">
                <a:ea typeface="黑体" pitchFamily="2" charset="-122"/>
              </a:rPr>
              <a:t>透视投影</a:t>
            </a:r>
            <a:endParaRPr lang="en-US" altLang="zh-CN" dirty="0">
              <a:ea typeface="黑体" pitchFamily="2" charset="-122"/>
            </a:endParaRPr>
          </a:p>
          <a:p>
            <a:pPr algn="ctr" eaLnBrk="1" hangingPunct="1">
              <a:defRPr/>
            </a:pPr>
            <a:r>
              <a:rPr lang="en-US" altLang="zh-CN" sz="1600" dirty="0">
                <a:ea typeface="黑体" pitchFamily="2" charset="-122"/>
              </a:rPr>
              <a:t>Perspective Projection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20485" grpId="0"/>
      <p:bldP spid="20486" grpId="0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8" descr="Última Cena - Da Vinci 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2795588"/>
            <a:ext cx="7310437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5" descr="清明上河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-23813"/>
            <a:ext cx="9144000" cy="281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5875" y="-23813"/>
            <a:ext cx="2195513" cy="646113"/>
          </a:xfrm>
          <a:prstGeom prst="rect">
            <a:avLst/>
          </a:prstGeom>
          <a:solidFill>
            <a:srgbClr val="FFC000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平行投影</a:t>
            </a:r>
            <a:endParaRPr lang="en-US" altLang="zh-CN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Parallel Projection</a:t>
            </a:r>
          </a:p>
        </p:txBody>
      </p:sp>
      <p:sp>
        <p:nvSpPr>
          <p:cNvPr id="19462" name="AutoShape 6"/>
          <p:cNvSpPr>
            <a:spLocks noChangeArrowheads="1"/>
          </p:cNvSpPr>
          <p:nvPr/>
        </p:nvSpPr>
        <p:spPr bwMode="auto">
          <a:xfrm>
            <a:off x="338138" y="4329113"/>
            <a:ext cx="1584325" cy="863600"/>
          </a:xfrm>
          <a:prstGeom prst="wedgeRoundRectCallout">
            <a:avLst>
              <a:gd name="adj1" fmla="val 92861"/>
              <a:gd name="adj2" fmla="val 4348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/>
              <a:t>透视投影</a:t>
            </a:r>
            <a:endParaRPr lang="en-US" altLang="zh-CN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Perspective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Projection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5" grpId="0" bldLvl="0" animBg="1"/>
      <p:bldP spid="1946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835150" y="-106363"/>
            <a:ext cx="4824413" cy="1006476"/>
          </a:xfrm>
          <a:prstGeom prst="rect">
            <a:avLst/>
          </a:prstGeom>
          <a:gradFill rotWithShape="0">
            <a:gsLst>
              <a:gs pos="0">
                <a:srgbClr val="FFCCFF"/>
              </a:gs>
              <a:gs pos="50000">
                <a:srgbClr val="FFFF00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0000"/>
                </a:solidFill>
              </a:rPr>
              <a:t>中心（透视）投影法</a:t>
            </a:r>
            <a:r>
              <a:rPr lang="en-US" altLang="zh-CN" sz="2400">
                <a:solidFill>
                  <a:srgbClr val="FF0000"/>
                </a:solidFill>
              </a:rPr>
              <a:t>center</a:t>
            </a:r>
            <a:r>
              <a:rPr lang="zh-CN" altLang="en-US" sz="2400">
                <a:solidFill>
                  <a:srgbClr val="FF0000"/>
                </a:solidFill>
              </a:rPr>
              <a:t>（</a:t>
            </a:r>
            <a:r>
              <a:rPr lang="en-US" altLang="zh-CN" sz="2400" b="0" i="1">
                <a:solidFill>
                  <a:srgbClr val="FF0000"/>
                </a:solidFill>
              </a:rPr>
              <a:t>Perspective </a:t>
            </a:r>
            <a:r>
              <a:rPr lang="zh-CN" altLang="en-US" sz="2400" b="0" i="1">
                <a:solidFill>
                  <a:srgbClr val="FF0000"/>
                </a:solidFill>
              </a:rPr>
              <a:t>）</a:t>
            </a:r>
            <a:r>
              <a:rPr lang="en-US" altLang="zh-CN" sz="2400" b="0" i="1">
                <a:solidFill>
                  <a:srgbClr val="FF0000"/>
                </a:solidFill>
              </a:rPr>
              <a:t>Projection</a:t>
            </a:r>
            <a:endParaRPr lang="en-US" altLang="zh-CN" sz="2400" b="0" i="1"/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050925" y="5207000"/>
            <a:ext cx="749935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        </a:t>
            </a:r>
            <a:r>
              <a:rPr lang="zh-CN" altLang="en-US" sz="2400"/>
              <a:t>投射中心、物体、投影面三者之间的相对距离对投影的大小有影响。</a:t>
            </a:r>
            <a:r>
              <a:rPr lang="zh-CN" altLang="en-US" sz="1800" i="1"/>
              <a:t>（</a:t>
            </a:r>
            <a:r>
              <a:rPr lang="en-US" altLang="zh-CN" sz="1800" b="0" i="1"/>
              <a:t>The distances between the center,object and projection plane affect the size of the projection</a:t>
            </a:r>
            <a:r>
              <a:rPr lang="zh-CN" altLang="en-US" sz="1800" b="0" i="1"/>
              <a:t>）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698750" y="4229100"/>
            <a:ext cx="3473450" cy="669925"/>
          </a:xfrm>
          <a:prstGeom prst="rect">
            <a:avLst/>
          </a:prstGeom>
          <a:solidFill>
            <a:srgbClr val="FFFF00"/>
          </a:solidFill>
          <a:ln w="28575">
            <a:pattFill prst="trellis">
              <a:fgClr>
                <a:srgbClr val="FF3300"/>
              </a:fgClr>
              <a:bgClr>
                <a:srgbClr val="FFFF00"/>
              </a:bgClr>
            </a:patt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0000"/>
                </a:solidFill>
              </a:rPr>
              <a:t>投影特性</a:t>
            </a:r>
            <a:r>
              <a:rPr lang="zh-CN" altLang="en-US" sz="1800" i="1">
                <a:solidFill>
                  <a:srgbClr val="FF0000"/>
                </a:solidFill>
              </a:rPr>
              <a:t>（</a:t>
            </a:r>
            <a:r>
              <a:rPr lang="en-US" altLang="zh-CN" sz="1800" i="1">
                <a:solidFill>
                  <a:srgbClr val="FF0000"/>
                </a:solidFill>
              </a:rPr>
              <a:t>Feature</a:t>
            </a:r>
            <a:r>
              <a:rPr lang="zh-CN" altLang="en-US" sz="1800" i="1">
                <a:solidFill>
                  <a:srgbClr val="FF0000"/>
                </a:solidFill>
              </a:rPr>
              <a:t>）</a:t>
            </a:r>
            <a:endParaRPr lang="zh-CN" altLang="en-US" sz="1800" i="1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881563" y="1352550"/>
            <a:ext cx="3094037" cy="2974975"/>
            <a:chOff x="3411" y="880"/>
            <a:chExt cx="1949" cy="1874"/>
          </a:xfrm>
        </p:grpSpPr>
        <p:sp>
          <p:nvSpPr>
            <p:cNvPr id="24601" name="Oval 6"/>
            <p:cNvSpPr>
              <a:spLocks noChangeArrowheads="1"/>
            </p:cNvSpPr>
            <p:nvPr/>
          </p:nvSpPr>
          <p:spPr bwMode="auto">
            <a:xfrm>
              <a:off x="4258" y="880"/>
              <a:ext cx="47" cy="104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602" name="AutoShape 7"/>
            <p:cNvSpPr>
              <a:spLocks noChangeArrowheads="1"/>
            </p:cNvSpPr>
            <p:nvPr/>
          </p:nvSpPr>
          <p:spPr bwMode="auto">
            <a:xfrm>
              <a:off x="3411" y="1774"/>
              <a:ext cx="1949" cy="757"/>
            </a:xfrm>
            <a:prstGeom prst="parallelogram">
              <a:avLst>
                <a:gd name="adj" fmla="val 6436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603" name="Freeform 8"/>
            <p:cNvSpPr>
              <a:spLocks noChangeArrowheads="1"/>
            </p:cNvSpPr>
            <p:nvPr/>
          </p:nvSpPr>
          <p:spPr bwMode="auto">
            <a:xfrm>
              <a:off x="4243" y="1001"/>
              <a:ext cx="47" cy="1088"/>
            </a:xfrm>
            <a:custGeom>
              <a:avLst/>
              <a:gdLst>
                <a:gd name="T0" fmla="*/ 47 w 47"/>
                <a:gd name="T1" fmla="*/ 0 h 1088"/>
                <a:gd name="T2" fmla="*/ 0 w 47"/>
                <a:gd name="T3" fmla="*/ 1088 h 108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7" h="1088">
                  <a:moveTo>
                    <a:pt x="47" y="0"/>
                  </a:moveTo>
                  <a:lnTo>
                    <a:pt x="0" y="1088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9"/>
            <p:cNvSpPr>
              <a:spLocks noChangeArrowheads="1"/>
            </p:cNvSpPr>
            <p:nvPr/>
          </p:nvSpPr>
          <p:spPr bwMode="auto">
            <a:xfrm>
              <a:off x="3763" y="979"/>
              <a:ext cx="464" cy="1370"/>
            </a:xfrm>
            <a:custGeom>
              <a:avLst/>
              <a:gdLst>
                <a:gd name="T0" fmla="*/ 0 w 464"/>
                <a:gd name="T1" fmla="*/ 1370 h 1370"/>
                <a:gd name="T2" fmla="*/ 464 w 464"/>
                <a:gd name="T3" fmla="*/ 0 h 137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4" h="1370">
                  <a:moveTo>
                    <a:pt x="0" y="1370"/>
                  </a:moveTo>
                  <a:lnTo>
                    <a:pt x="464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10"/>
            <p:cNvSpPr>
              <a:spLocks noChangeArrowheads="1"/>
            </p:cNvSpPr>
            <p:nvPr/>
          </p:nvSpPr>
          <p:spPr bwMode="auto">
            <a:xfrm>
              <a:off x="4329" y="990"/>
              <a:ext cx="563" cy="1411"/>
            </a:xfrm>
            <a:custGeom>
              <a:avLst/>
              <a:gdLst>
                <a:gd name="T0" fmla="*/ 537 w 563"/>
                <a:gd name="T1" fmla="*/ 1398 h 1411"/>
                <a:gd name="T2" fmla="*/ 563 w 563"/>
                <a:gd name="T3" fmla="*/ 1411 h 1411"/>
                <a:gd name="T4" fmla="*/ 0 w 563"/>
                <a:gd name="T5" fmla="*/ 0 h 14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3" h="1411">
                  <a:moveTo>
                    <a:pt x="537" y="1398"/>
                  </a:moveTo>
                  <a:lnTo>
                    <a:pt x="563" y="1411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AutoShape 11"/>
            <p:cNvSpPr>
              <a:spLocks noChangeArrowheads="1"/>
            </p:cNvSpPr>
            <p:nvPr/>
          </p:nvSpPr>
          <p:spPr bwMode="auto">
            <a:xfrm rot="7967491">
              <a:off x="3947" y="1942"/>
              <a:ext cx="751" cy="871"/>
            </a:xfrm>
            <a:prstGeom prst="rtTriangl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607" name="AutoShape 12"/>
            <p:cNvSpPr>
              <a:spLocks noChangeArrowheads="1"/>
            </p:cNvSpPr>
            <p:nvPr/>
          </p:nvSpPr>
          <p:spPr bwMode="auto">
            <a:xfrm>
              <a:off x="4164" y="880"/>
              <a:ext cx="235" cy="63"/>
            </a:xfrm>
            <a:prstGeom prst="triangle">
              <a:avLst>
                <a:gd name="adj" fmla="val 46250"/>
              </a:avLst>
            </a:prstGeom>
            <a:solidFill>
              <a:srgbClr val="008000"/>
            </a:solidFill>
            <a:ln w="12700">
              <a:solidFill>
                <a:srgbClr val="008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608" name="AutoShape 13"/>
            <p:cNvSpPr>
              <a:spLocks noChangeArrowheads="1"/>
            </p:cNvSpPr>
            <p:nvPr/>
          </p:nvSpPr>
          <p:spPr bwMode="auto">
            <a:xfrm rot="8001415">
              <a:off x="4159" y="1214"/>
              <a:ext cx="249" cy="243"/>
            </a:xfrm>
            <a:prstGeom prst="rtTriangl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651125" y="1409700"/>
            <a:ext cx="381000" cy="177800"/>
            <a:chOff x="1670" y="888"/>
            <a:chExt cx="240" cy="112"/>
          </a:xfrm>
        </p:grpSpPr>
        <p:sp>
          <p:nvSpPr>
            <p:cNvPr id="24599" name="Oval 15"/>
            <p:cNvSpPr>
              <a:spLocks noChangeArrowheads="1"/>
            </p:cNvSpPr>
            <p:nvPr/>
          </p:nvSpPr>
          <p:spPr bwMode="auto">
            <a:xfrm>
              <a:off x="1766" y="897"/>
              <a:ext cx="48" cy="10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600" name="AutoShape 16"/>
            <p:cNvSpPr>
              <a:spLocks noChangeArrowheads="1"/>
            </p:cNvSpPr>
            <p:nvPr/>
          </p:nvSpPr>
          <p:spPr bwMode="auto">
            <a:xfrm>
              <a:off x="1670" y="888"/>
              <a:ext cx="240" cy="62"/>
            </a:xfrm>
            <a:prstGeom prst="triangle">
              <a:avLst>
                <a:gd name="adj" fmla="val 46250"/>
              </a:avLst>
            </a:prstGeom>
            <a:solidFill>
              <a:srgbClr val="008000"/>
            </a:solidFill>
            <a:ln w="12700">
              <a:solidFill>
                <a:srgbClr val="008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sp>
        <p:nvSpPr>
          <p:cNvPr id="15377" name="AutoShape 17"/>
          <p:cNvSpPr>
            <a:spLocks noChangeArrowheads="1"/>
          </p:cNvSpPr>
          <p:nvPr/>
        </p:nvSpPr>
        <p:spPr bwMode="auto">
          <a:xfrm>
            <a:off x="1660525" y="3055938"/>
            <a:ext cx="2560638" cy="1055687"/>
          </a:xfrm>
          <a:prstGeom prst="parallelogram">
            <a:avLst>
              <a:gd name="adj" fmla="val 606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2287588" y="1601788"/>
            <a:ext cx="1214437" cy="2127250"/>
            <a:chOff x="1441" y="1009"/>
            <a:chExt cx="765" cy="1340"/>
          </a:xfrm>
        </p:grpSpPr>
        <p:sp>
          <p:nvSpPr>
            <p:cNvPr id="24596" name="Freeform 19"/>
            <p:cNvSpPr>
              <a:spLocks noChangeArrowheads="1"/>
            </p:cNvSpPr>
            <p:nvPr/>
          </p:nvSpPr>
          <p:spPr bwMode="auto">
            <a:xfrm>
              <a:off x="1441" y="1009"/>
              <a:ext cx="289" cy="1340"/>
            </a:xfrm>
            <a:custGeom>
              <a:avLst/>
              <a:gdLst>
                <a:gd name="T0" fmla="*/ 0 w 289"/>
                <a:gd name="T1" fmla="*/ 1340 h 1340"/>
                <a:gd name="T2" fmla="*/ 289 w 289"/>
                <a:gd name="T3" fmla="*/ 0 h 134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89" h="1340">
                  <a:moveTo>
                    <a:pt x="0" y="1340"/>
                  </a:moveTo>
                  <a:lnTo>
                    <a:pt x="289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7" name="Freeform 20"/>
            <p:cNvSpPr>
              <a:spLocks noChangeArrowheads="1"/>
            </p:cNvSpPr>
            <p:nvPr/>
          </p:nvSpPr>
          <p:spPr bwMode="auto">
            <a:xfrm>
              <a:off x="1824" y="1035"/>
              <a:ext cx="382" cy="1236"/>
            </a:xfrm>
            <a:custGeom>
              <a:avLst/>
              <a:gdLst>
                <a:gd name="T0" fmla="*/ 382 w 382"/>
                <a:gd name="T1" fmla="*/ 1236 h 1236"/>
                <a:gd name="T2" fmla="*/ 0 w 382"/>
                <a:gd name="T3" fmla="*/ 0 h 123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2" h="1236">
                  <a:moveTo>
                    <a:pt x="382" y="123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8" name="Freeform 21"/>
            <p:cNvSpPr>
              <a:spLocks noChangeArrowheads="1"/>
            </p:cNvSpPr>
            <p:nvPr/>
          </p:nvSpPr>
          <p:spPr bwMode="auto">
            <a:xfrm>
              <a:off x="1786" y="1024"/>
              <a:ext cx="90" cy="1250"/>
            </a:xfrm>
            <a:custGeom>
              <a:avLst/>
              <a:gdLst>
                <a:gd name="T0" fmla="*/ 90 w 90"/>
                <a:gd name="T1" fmla="*/ 909 h 1466"/>
                <a:gd name="T2" fmla="*/ 0 w 90"/>
                <a:gd name="T3" fmla="*/ 0 h 146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0" h="1466">
                  <a:moveTo>
                    <a:pt x="90" y="1466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82" name="AutoShape 22"/>
          <p:cNvSpPr>
            <a:spLocks noChangeArrowheads="1"/>
          </p:cNvSpPr>
          <p:nvPr/>
        </p:nvSpPr>
        <p:spPr bwMode="auto">
          <a:xfrm rot="8124713">
            <a:off x="2381250" y="3308350"/>
            <a:ext cx="990600" cy="752475"/>
          </a:xfrm>
          <a:prstGeom prst="rtTriangle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5383" name="AutoShape 23"/>
          <p:cNvSpPr>
            <a:spLocks noChangeArrowheads="1"/>
          </p:cNvSpPr>
          <p:nvPr/>
        </p:nvSpPr>
        <p:spPr bwMode="auto">
          <a:xfrm>
            <a:off x="3984625" y="1165225"/>
            <a:ext cx="1392238" cy="679450"/>
          </a:xfrm>
          <a:prstGeom prst="wedgeRectCallout">
            <a:avLst>
              <a:gd name="adj1" fmla="val -121722"/>
              <a:gd name="adj2" fmla="val 83398"/>
            </a:avLst>
          </a:prstGeom>
          <a:solidFill>
            <a:srgbClr val="FFCC99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投射线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i="1"/>
              <a:t>Projection Line</a:t>
            </a:r>
          </a:p>
        </p:txBody>
      </p:sp>
      <p:sp>
        <p:nvSpPr>
          <p:cNvPr id="24587" name="Text Box 24"/>
          <p:cNvSpPr txBox="1">
            <a:spLocks noChangeArrowheads="1"/>
          </p:cNvSpPr>
          <p:nvPr/>
        </p:nvSpPr>
        <p:spPr bwMode="auto">
          <a:xfrm>
            <a:off x="4360863" y="1306513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24588" name="Text Box 25"/>
          <p:cNvSpPr txBox="1">
            <a:spLocks noChangeArrowheads="1"/>
          </p:cNvSpPr>
          <p:nvPr/>
        </p:nvSpPr>
        <p:spPr bwMode="auto">
          <a:xfrm>
            <a:off x="573088" y="2968625"/>
            <a:ext cx="1087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/>
          </a:p>
        </p:txBody>
      </p:sp>
      <p:sp>
        <p:nvSpPr>
          <p:cNvPr id="15386" name="AutoShape 26"/>
          <p:cNvSpPr>
            <a:spLocks noChangeArrowheads="1"/>
          </p:cNvSpPr>
          <p:nvPr/>
        </p:nvSpPr>
        <p:spPr bwMode="auto">
          <a:xfrm>
            <a:off x="468313" y="549275"/>
            <a:ext cx="1525587" cy="965200"/>
          </a:xfrm>
          <a:prstGeom prst="wedgeRectCallout">
            <a:avLst>
              <a:gd name="adj1" fmla="val 98699"/>
              <a:gd name="adj2" fmla="val 45560"/>
            </a:avLst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投射中心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i="1"/>
              <a:t>Projection Cener</a:t>
            </a:r>
            <a:endParaRPr lang="en-US" altLang="zh-CN" sz="1200" i="1">
              <a:solidFill>
                <a:schemeClr val="tx2"/>
              </a:solidFill>
            </a:endParaRPr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1209675" y="1793875"/>
            <a:ext cx="1849438" cy="904875"/>
            <a:chOff x="762" y="1130"/>
            <a:chExt cx="1165" cy="570"/>
          </a:xfrm>
        </p:grpSpPr>
        <p:sp>
          <p:nvSpPr>
            <p:cNvPr id="24594" name="AutoShape 28"/>
            <p:cNvSpPr>
              <a:spLocks noChangeArrowheads="1"/>
            </p:cNvSpPr>
            <p:nvPr/>
          </p:nvSpPr>
          <p:spPr bwMode="auto">
            <a:xfrm rot="7979327">
              <a:off x="1664" y="1438"/>
              <a:ext cx="271" cy="252"/>
            </a:xfrm>
            <a:prstGeom prst="rtTriangl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4595" name="AutoShape 29"/>
            <p:cNvSpPr>
              <a:spLocks noChangeArrowheads="1"/>
            </p:cNvSpPr>
            <p:nvPr/>
          </p:nvSpPr>
          <p:spPr bwMode="auto">
            <a:xfrm>
              <a:off x="762" y="1130"/>
              <a:ext cx="536" cy="478"/>
            </a:xfrm>
            <a:prstGeom prst="wedgeRoundRectCallout">
              <a:avLst>
                <a:gd name="adj1" fmla="val 115130"/>
                <a:gd name="adj2" fmla="val 38537"/>
                <a:gd name="adj3" fmla="val 16667"/>
              </a:avLst>
            </a:prstGeom>
            <a:solidFill>
              <a:srgbClr val="99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物体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i="1"/>
                <a:t>Object</a:t>
              </a:r>
              <a:endParaRPr lang="en-US" altLang="zh-CN" sz="1400" i="1"/>
            </a:p>
          </p:txBody>
        </p:sp>
      </p:grpSp>
      <p:sp>
        <p:nvSpPr>
          <p:cNvPr id="15390" name="AutoShape 30"/>
          <p:cNvSpPr>
            <a:spLocks noChangeArrowheads="1"/>
          </p:cNvSpPr>
          <p:nvPr/>
        </p:nvSpPr>
        <p:spPr bwMode="auto">
          <a:xfrm>
            <a:off x="539750" y="2705100"/>
            <a:ext cx="1120775" cy="955675"/>
          </a:xfrm>
          <a:prstGeom prst="wedgeRectCallout">
            <a:avLst>
              <a:gd name="adj1" fmla="val 79745"/>
              <a:gd name="adj2" fmla="val 69435"/>
            </a:avLst>
          </a:prstGeom>
          <a:solidFill>
            <a:srgbClr val="99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投影面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i="1"/>
              <a:t>Projection Plane</a:t>
            </a:r>
          </a:p>
        </p:txBody>
      </p:sp>
      <p:sp>
        <p:nvSpPr>
          <p:cNvPr id="15391" name="AutoShape 31" descr="瓦形"/>
          <p:cNvSpPr>
            <a:spLocks noChangeArrowheads="1"/>
          </p:cNvSpPr>
          <p:nvPr/>
        </p:nvSpPr>
        <p:spPr bwMode="auto">
          <a:xfrm>
            <a:off x="3919538" y="2374900"/>
            <a:ext cx="1014412" cy="725488"/>
          </a:xfrm>
          <a:prstGeom prst="wedgeRoundRectCallout">
            <a:avLst>
              <a:gd name="adj1" fmla="val -127051"/>
              <a:gd name="adj2" fmla="val 102519"/>
              <a:gd name="adj3" fmla="val 16667"/>
            </a:avLst>
          </a:prstGeom>
          <a:pattFill prst="shingle">
            <a:fgClr>
              <a:srgbClr val="66FF33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投影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i="1"/>
              <a:t>Projection</a:t>
            </a:r>
          </a:p>
        </p:txBody>
      </p:sp>
      <p:sp>
        <p:nvSpPr>
          <p:cNvPr id="15392" name="AutoShape 32" descr="纸莎草纸"/>
          <p:cNvSpPr>
            <a:spLocks noChangeArrowheads="1"/>
          </p:cNvSpPr>
          <p:nvPr/>
        </p:nvSpPr>
        <p:spPr bwMode="auto">
          <a:xfrm>
            <a:off x="6759575" y="336550"/>
            <a:ext cx="2384425" cy="1409700"/>
          </a:xfrm>
          <a:prstGeom prst="wedgeRectCallout">
            <a:avLst>
              <a:gd name="adj1" fmla="val -50532"/>
              <a:gd name="adj2" fmla="val 95329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tx2"/>
                </a:solidFill>
              </a:rPr>
              <a:t>物体位置改变，投影大小也改变</a:t>
            </a:r>
            <a:r>
              <a:rPr lang="en-US" altLang="zh-CN" sz="1600" i="1">
                <a:solidFill>
                  <a:schemeClr val="tx2"/>
                </a:solidFill>
              </a:rPr>
              <a:t>Size of</a:t>
            </a:r>
            <a:r>
              <a:rPr lang="en-US" altLang="zh-CN" sz="2400" i="1">
                <a:solidFill>
                  <a:schemeClr val="tx2"/>
                </a:solidFill>
              </a:rPr>
              <a:t> </a:t>
            </a:r>
            <a:r>
              <a:rPr lang="en-US" altLang="zh-CN" sz="1400" i="1">
                <a:solidFill>
                  <a:schemeClr val="tx2"/>
                </a:solidFill>
              </a:rPr>
              <a:t>projection changes with the location of object</a:t>
            </a:r>
            <a:endParaRPr lang="en-US" altLang="zh-CN" sz="1000" i="1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  <p:bldP spid="6148" grpId="0" animBg="1"/>
      <p:bldP spid="15377" grpId="0" animBg="1"/>
      <p:bldP spid="15382" grpId="0" animBg="1"/>
      <p:bldP spid="15383" grpId="0" animBg="1"/>
      <p:bldP spid="15386" grpId="0" animBg="1"/>
      <p:bldP spid="15390" grpId="0" animBg="1"/>
      <p:bldP spid="15391" grpId="0" animBg="1"/>
      <p:bldP spid="1539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2268538" y="476250"/>
          <a:ext cx="6264275" cy="577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r:id="rId3" imgW="2339246" imgH="2157806" progId="Photoshop.Image.7">
                  <p:embed/>
                </p:oleObj>
              </mc:Choice>
              <mc:Fallback>
                <p:oleObj r:id="rId3" imgW="2339246" imgH="2157806" progId="Photoshop.Image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76250"/>
                        <a:ext cx="6264275" cy="577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73238"/>
            <a:ext cx="19812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AutoShape 6"/>
          <p:cNvSpPr>
            <a:spLocks/>
          </p:cNvSpPr>
          <p:nvPr/>
        </p:nvSpPr>
        <p:spPr bwMode="auto">
          <a:xfrm rot="643646">
            <a:off x="2274888" y="2046288"/>
            <a:ext cx="425450" cy="1512887"/>
          </a:xfrm>
          <a:prstGeom prst="rightBrace">
            <a:avLst>
              <a:gd name="adj1" fmla="val 2961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8199" name="AutoShape 7"/>
          <p:cNvSpPr>
            <a:spLocks/>
          </p:cNvSpPr>
          <p:nvPr/>
        </p:nvSpPr>
        <p:spPr bwMode="auto">
          <a:xfrm rot="-5072473">
            <a:off x="1727200" y="1233488"/>
            <a:ext cx="431800" cy="933450"/>
          </a:xfrm>
          <a:prstGeom prst="rightBrace">
            <a:avLst>
              <a:gd name="adj1" fmla="val 1800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5288" y="5876925"/>
            <a:ext cx="4278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度量性较差</a:t>
            </a:r>
            <a:r>
              <a:rPr lang="en-US" altLang="zh-CN" sz="2400" b="0" i="1"/>
              <a:t>(difficult to measure)</a:t>
            </a: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900113" y="836613"/>
            <a:ext cx="1474787" cy="6778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实际宽度？</a:t>
            </a:r>
            <a:endParaRPr lang="en-US" altLang="zh-CN" sz="20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0000"/>
                </a:solidFill>
              </a:rPr>
              <a:t>True width?</a:t>
            </a:r>
            <a:endParaRPr lang="en-US" altLang="zh-CN" sz="1800" b="0" i="1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 rot="-4518419">
            <a:off x="2191544" y="2599532"/>
            <a:ext cx="1474787" cy="6477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实际高度？</a:t>
            </a:r>
            <a:endParaRPr lang="en-US" altLang="zh-CN" sz="200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0000"/>
                </a:solidFill>
              </a:rPr>
              <a:t>True height?</a:t>
            </a:r>
            <a:endParaRPr lang="en-US" altLang="zh-CN" sz="1600" b="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 animBg="1"/>
      <p:bldP spid="8199" grpId="0" animBg="1"/>
      <p:bldP spid="8200" grpId="0"/>
      <p:bldP spid="8201" grpId="0" animBg="1"/>
      <p:bldP spid="82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001963"/>
            <a:ext cx="5795962" cy="385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8167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 descr="大纸屑"/>
          <p:cNvSpPr txBox="1">
            <a:spLocks noChangeArrowheads="1"/>
          </p:cNvSpPr>
          <p:nvPr/>
        </p:nvSpPr>
        <p:spPr bwMode="auto">
          <a:xfrm>
            <a:off x="1476375" y="44450"/>
            <a:ext cx="6696075" cy="774700"/>
          </a:xfrm>
          <a:prstGeom prst="rect">
            <a:avLst/>
          </a:prstGeom>
          <a:pattFill prst="lgConfetti">
            <a:fgClr>
              <a:srgbClr val="FFFF00"/>
            </a:fgClr>
            <a:bgClr>
              <a:srgbClr val="66FFFF"/>
            </a:bgClr>
          </a:pattFill>
          <a:ln w="12700">
            <a:pattFill prst="dkVert">
              <a:fgClr>
                <a:srgbClr val="FF9900"/>
              </a:fgClr>
              <a:bgClr>
                <a:srgbClr val="FFFFFF"/>
              </a:bgClr>
            </a:patt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>
                <a:solidFill>
                  <a:srgbClr val="FF0000"/>
                </a:solidFill>
              </a:rPr>
              <a:t>平行投影法</a:t>
            </a:r>
            <a:r>
              <a:rPr lang="zh-CN" altLang="en-US" sz="2800" b="0" i="1">
                <a:solidFill>
                  <a:srgbClr val="FF0000"/>
                </a:solidFill>
              </a:rPr>
              <a:t>（</a:t>
            </a:r>
            <a:r>
              <a:rPr lang="en-US" altLang="zh-CN" sz="2800" b="0" i="1">
                <a:solidFill>
                  <a:srgbClr val="FF0000"/>
                </a:solidFill>
              </a:rPr>
              <a:t>Parallel Projection</a:t>
            </a:r>
            <a:r>
              <a:rPr lang="zh-CN" altLang="en-US" sz="2800" b="0" i="1">
                <a:solidFill>
                  <a:srgbClr val="FF0000"/>
                </a:solidFill>
              </a:rPr>
              <a:t>）</a:t>
            </a:r>
            <a:endParaRPr lang="zh-CN" altLang="en-US" sz="2800" b="0" i="1"/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6230938" y="4697413"/>
            <a:ext cx="2913062" cy="963612"/>
          </a:xfrm>
          <a:prstGeom prst="wedgeEllipseCallout">
            <a:avLst>
              <a:gd name="adj1" fmla="val -4005"/>
              <a:gd name="adj2" fmla="val -82454"/>
            </a:avLst>
          </a:prstGeom>
          <a:solidFill>
            <a:srgbClr val="66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斜角投影法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0" i="1"/>
              <a:t>（</a:t>
            </a:r>
            <a:r>
              <a:rPr lang="en-US" altLang="zh-CN" sz="1600" b="0" i="1"/>
              <a:t>Oblique Projection</a:t>
            </a:r>
            <a:r>
              <a:rPr lang="zh-CN" altLang="en-US" sz="1600" b="0" i="1"/>
              <a:t>）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93925" y="954088"/>
            <a:ext cx="2259013" cy="2079625"/>
            <a:chOff x="1662" y="643"/>
            <a:chExt cx="1155" cy="1136"/>
          </a:xfrm>
        </p:grpSpPr>
        <p:sp>
          <p:nvSpPr>
            <p:cNvPr id="28697" name="AutoShape 7"/>
            <p:cNvSpPr>
              <a:spLocks noChangeArrowheads="1"/>
            </p:cNvSpPr>
            <p:nvPr/>
          </p:nvSpPr>
          <p:spPr bwMode="auto">
            <a:xfrm>
              <a:off x="1662" y="1162"/>
              <a:ext cx="1155" cy="528"/>
            </a:xfrm>
            <a:prstGeom prst="parallelogram">
              <a:avLst>
                <a:gd name="adj" fmla="val 54688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8698" name="Freeform 8"/>
            <p:cNvSpPr>
              <a:spLocks noChangeArrowheads="1"/>
            </p:cNvSpPr>
            <p:nvPr/>
          </p:nvSpPr>
          <p:spPr bwMode="auto">
            <a:xfrm>
              <a:off x="2233" y="643"/>
              <a:ext cx="1" cy="858"/>
            </a:xfrm>
            <a:custGeom>
              <a:avLst/>
              <a:gdLst>
                <a:gd name="T0" fmla="*/ 0 w 1"/>
                <a:gd name="T1" fmla="*/ 858 h 858"/>
                <a:gd name="T2" fmla="*/ 0 w 1"/>
                <a:gd name="T3" fmla="*/ 0 h 85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858">
                  <a:moveTo>
                    <a:pt x="0" y="858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9" name="AutoShape 9"/>
            <p:cNvSpPr>
              <a:spLocks noChangeArrowheads="1"/>
            </p:cNvSpPr>
            <p:nvPr/>
          </p:nvSpPr>
          <p:spPr bwMode="auto">
            <a:xfrm rot="8665659">
              <a:off x="2023" y="822"/>
              <a:ext cx="384" cy="474"/>
            </a:xfrm>
            <a:prstGeom prst="rtTriangl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8700" name="Freeform 10"/>
            <p:cNvSpPr>
              <a:spLocks noChangeArrowheads="1"/>
            </p:cNvSpPr>
            <p:nvPr/>
          </p:nvSpPr>
          <p:spPr bwMode="auto">
            <a:xfrm>
              <a:off x="2499" y="644"/>
              <a:ext cx="4" cy="981"/>
            </a:xfrm>
            <a:custGeom>
              <a:avLst/>
              <a:gdLst>
                <a:gd name="T0" fmla="*/ 4 w 4"/>
                <a:gd name="T1" fmla="*/ 981 h 981"/>
                <a:gd name="T2" fmla="*/ 0 w 4"/>
                <a:gd name="T3" fmla="*/ 0 h 98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" h="981">
                  <a:moveTo>
                    <a:pt x="4" y="981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1" name="Freeform 11"/>
            <p:cNvSpPr>
              <a:spLocks noChangeArrowheads="1"/>
            </p:cNvSpPr>
            <p:nvPr/>
          </p:nvSpPr>
          <p:spPr bwMode="auto">
            <a:xfrm>
              <a:off x="1919" y="723"/>
              <a:ext cx="1" cy="739"/>
            </a:xfrm>
            <a:custGeom>
              <a:avLst/>
              <a:gdLst>
                <a:gd name="T0" fmla="*/ 0 w 1"/>
                <a:gd name="T1" fmla="*/ 739 h 739"/>
                <a:gd name="T2" fmla="*/ 0 w 1"/>
                <a:gd name="T3" fmla="*/ 0 h 73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739">
                  <a:moveTo>
                    <a:pt x="0" y="739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2" name="AutoShape 12"/>
            <p:cNvSpPr>
              <a:spLocks noChangeArrowheads="1"/>
            </p:cNvSpPr>
            <p:nvPr/>
          </p:nvSpPr>
          <p:spPr bwMode="auto">
            <a:xfrm rot="8665659">
              <a:off x="2023" y="1305"/>
              <a:ext cx="384" cy="474"/>
            </a:xfrm>
            <a:prstGeom prst="rtTriangl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6454775" y="2401888"/>
            <a:ext cx="2182813" cy="2044700"/>
            <a:chOff x="4299" y="675"/>
            <a:chExt cx="1156" cy="1132"/>
          </a:xfrm>
        </p:grpSpPr>
        <p:sp>
          <p:nvSpPr>
            <p:cNvPr id="28691" name="AutoShape 14"/>
            <p:cNvSpPr>
              <a:spLocks noChangeArrowheads="1"/>
            </p:cNvSpPr>
            <p:nvPr/>
          </p:nvSpPr>
          <p:spPr bwMode="auto">
            <a:xfrm>
              <a:off x="4299" y="1255"/>
              <a:ext cx="1156" cy="511"/>
            </a:xfrm>
            <a:prstGeom prst="parallelogram">
              <a:avLst>
                <a:gd name="adj" fmla="val 56556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8692" name="Line 15"/>
            <p:cNvSpPr>
              <a:spLocks noChangeShapeType="1"/>
            </p:cNvSpPr>
            <p:nvPr/>
          </p:nvSpPr>
          <p:spPr bwMode="auto">
            <a:xfrm flipV="1">
              <a:off x="5119" y="851"/>
              <a:ext cx="288" cy="813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3" name="Line 16"/>
            <p:cNvSpPr>
              <a:spLocks noChangeShapeType="1"/>
            </p:cNvSpPr>
            <p:nvPr/>
          </p:nvSpPr>
          <p:spPr bwMode="auto">
            <a:xfrm flipV="1">
              <a:off x="4814" y="675"/>
              <a:ext cx="288" cy="813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4" name="Line 17"/>
            <p:cNvSpPr>
              <a:spLocks noChangeShapeType="1"/>
            </p:cNvSpPr>
            <p:nvPr/>
          </p:nvSpPr>
          <p:spPr bwMode="auto">
            <a:xfrm flipV="1">
              <a:off x="4552" y="717"/>
              <a:ext cx="288" cy="813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695" name="AutoShape 18"/>
            <p:cNvSpPr>
              <a:spLocks noChangeArrowheads="1"/>
            </p:cNvSpPr>
            <p:nvPr/>
          </p:nvSpPr>
          <p:spPr bwMode="auto">
            <a:xfrm rot="8665659">
              <a:off x="4644" y="1375"/>
              <a:ext cx="397" cy="432"/>
            </a:xfrm>
            <a:prstGeom prst="rtTriangl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8696" name="AutoShape 19"/>
            <p:cNvSpPr>
              <a:spLocks noChangeArrowheads="1"/>
            </p:cNvSpPr>
            <p:nvPr/>
          </p:nvSpPr>
          <p:spPr bwMode="auto">
            <a:xfrm rot="8665659">
              <a:off x="4788" y="943"/>
              <a:ext cx="397" cy="432"/>
            </a:xfrm>
            <a:prstGeom prst="rtTriangl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619250" y="2967038"/>
            <a:ext cx="3122613" cy="909637"/>
            <a:chOff x="1278" y="1869"/>
            <a:chExt cx="1800" cy="453"/>
          </a:xfrm>
        </p:grpSpPr>
        <p:sp>
          <p:nvSpPr>
            <p:cNvPr id="28689" name="AutoShape 28"/>
            <p:cNvSpPr>
              <a:spLocks noChangeArrowheads="1"/>
            </p:cNvSpPr>
            <p:nvPr/>
          </p:nvSpPr>
          <p:spPr bwMode="auto">
            <a:xfrm>
              <a:off x="1347" y="1869"/>
              <a:ext cx="1679" cy="430"/>
            </a:xfrm>
            <a:prstGeom prst="upArrowCallout">
              <a:avLst>
                <a:gd name="adj1" fmla="val 97616"/>
                <a:gd name="adj2" fmla="val 97616"/>
                <a:gd name="adj3" fmla="val 16662"/>
                <a:gd name="adj4" fmla="val 66667"/>
              </a:avLst>
            </a:prstGeom>
            <a:gradFill rotWithShape="0">
              <a:gsLst>
                <a:gs pos="0">
                  <a:schemeClr val="bg1"/>
                </a:gs>
                <a:gs pos="100000">
                  <a:srgbClr val="99FFCC"/>
                </a:gs>
              </a:gsLst>
              <a:lin ang="54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28690" name="Text Box 29"/>
            <p:cNvSpPr txBox="1">
              <a:spLocks noChangeArrowheads="1"/>
            </p:cNvSpPr>
            <p:nvPr/>
          </p:nvSpPr>
          <p:spPr bwMode="auto">
            <a:xfrm>
              <a:off x="1278" y="1969"/>
              <a:ext cx="1800" cy="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正（直角）投影法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0" i="1"/>
                <a:t>（</a:t>
              </a:r>
              <a:r>
                <a:rPr lang="en-US" altLang="zh-CN" sz="1600" b="0" i="1"/>
                <a:t>Orthographic Projection</a:t>
              </a:r>
              <a:r>
                <a:rPr lang="zh-CN" altLang="en-US" sz="1600" b="0" i="1"/>
                <a:t>）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250825" y="908050"/>
            <a:ext cx="1897063" cy="3138488"/>
            <a:chOff x="158" y="572"/>
            <a:chExt cx="1195" cy="1977"/>
          </a:xfrm>
        </p:grpSpPr>
        <p:grpSp>
          <p:nvGrpSpPr>
            <p:cNvPr id="28685" name="Group 21"/>
            <p:cNvGrpSpPr>
              <a:grpSpLocks/>
            </p:cNvGrpSpPr>
            <p:nvPr/>
          </p:nvGrpSpPr>
          <p:grpSpPr bwMode="auto">
            <a:xfrm>
              <a:off x="355" y="572"/>
              <a:ext cx="998" cy="1497"/>
              <a:chOff x="250" y="601"/>
              <a:chExt cx="1097" cy="1544"/>
            </a:xfrm>
          </p:grpSpPr>
          <p:sp>
            <p:nvSpPr>
              <p:cNvPr id="28687" name="AutoShape 22"/>
              <p:cNvSpPr>
                <a:spLocks noChangeArrowheads="1"/>
              </p:cNvSpPr>
              <p:nvPr/>
            </p:nvSpPr>
            <p:spPr bwMode="auto">
              <a:xfrm>
                <a:off x="334" y="601"/>
                <a:ext cx="1013" cy="1544"/>
              </a:xfrm>
              <a:prstGeom prst="rightArrowCallout">
                <a:avLst>
                  <a:gd name="adj1" fmla="val 38105"/>
                  <a:gd name="adj2" fmla="val 38105"/>
                  <a:gd name="adj3" fmla="val 16662"/>
                  <a:gd name="adj4" fmla="val 66667"/>
                </a:avLst>
              </a:prstGeom>
              <a:gradFill rotWithShape="0">
                <a:gsLst>
                  <a:gs pos="0">
                    <a:srgbClr val="66FFFF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8688" name="Text Box 23"/>
              <p:cNvSpPr txBox="1">
                <a:spLocks noChangeArrowheads="1"/>
              </p:cNvSpPr>
              <p:nvPr/>
            </p:nvSpPr>
            <p:spPr bwMode="auto">
              <a:xfrm>
                <a:off x="250" y="707"/>
                <a:ext cx="886" cy="1423"/>
              </a:xfrm>
              <a:prstGeom prst="rect">
                <a:avLst/>
              </a:prstGeom>
              <a:gradFill rotWithShape="0">
                <a:gsLst>
                  <a:gs pos="0">
                    <a:srgbClr val="66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投射线互相平行且垂直于投影面</a:t>
                </a:r>
                <a:endParaRPr lang="zh-CN" altLang="en-US" sz="1400" b="0"/>
              </a:p>
            </p:txBody>
          </p:sp>
        </p:grpSp>
        <p:sp>
          <p:nvSpPr>
            <p:cNvPr id="28686" name="Text Box 31"/>
            <p:cNvSpPr txBox="1">
              <a:spLocks noChangeArrowheads="1"/>
            </p:cNvSpPr>
            <p:nvPr/>
          </p:nvSpPr>
          <p:spPr bwMode="auto">
            <a:xfrm>
              <a:off x="158" y="2069"/>
              <a:ext cx="862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0" i="1"/>
                <a:t>（</a:t>
              </a:r>
              <a:r>
                <a:rPr lang="en-US" altLang="zh-CN" sz="1400" b="0" i="1"/>
                <a:t>Parallel  and perpendicular to Plane</a:t>
              </a:r>
              <a:r>
                <a:rPr lang="zh-CN" altLang="en-US" sz="1400" b="0" i="1"/>
                <a:t>）</a:t>
              </a: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859338" y="2455863"/>
            <a:ext cx="1698625" cy="2903537"/>
            <a:chOff x="3061" y="657"/>
            <a:chExt cx="1070" cy="1829"/>
          </a:xfrm>
        </p:grpSpPr>
        <p:grpSp>
          <p:nvGrpSpPr>
            <p:cNvPr id="28681" name="Group 24"/>
            <p:cNvGrpSpPr>
              <a:grpSpLocks/>
            </p:cNvGrpSpPr>
            <p:nvPr/>
          </p:nvGrpSpPr>
          <p:grpSpPr bwMode="auto">
            <a:xfrm>
              <a:off x="3118" y="657"/>
              <a:ext cx="1013" cy="1548"/>
              <a:chOff x="3034" y="671"/>
              <a:chExt cx="1013" cy="1600"/>
            </a:xfrm>
          </p:grpSpPr>
          <p:sp>
            <p:nvSpPr>
              <p:cNvPr id="28683" name="AutoShape 25"/>
              <p:cNvSpPr>
                <a:spLocks noChangeArrowheads="1"/>
              </p:cNvSpPr>
              <p:nvPr/>
            </p:nvSpPr>
            <p:spPr bwMode="auto">
              <a:xfrm>
                <a:off x="3034" y="671"/>
                <a:ext cx="1013" cy="1600"/>
              </a:xfrm>
              <a:prstGeom prst="rightArrowCallout">
                <a:avLst>
                  <a:gd name="adj1" fmla="val 39487"/>
                  <a:gd name="adj2" fmla="val 39487"/>
                  <a:gd name="adj3" fmla="val 16662"/>
                  <a:gd name="adj4" fmla="val 66667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FF00"/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/>
              </a:p>
            </p:txBody>
          </p:sp>
          <p:sp>
            <p:nvSpPr>
              <p:cNvPr id="28684" name="Text Box 26"/>
              <p:cNvSpPr txBox="1">
                <a:spLocks noChangeArrowheads="1"/>
              </p:cNvSpPr>
              <p:nvPr/>
            </p:nvSpPr>
            <p:spPr bwMode="auto">
              <a:xfrm flipH="1">
                <a:off x="3102" y="777"/>
                <a:ext cx="576" cy="1436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FFFF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/>
                  <a:t>投射线互相平行且倾斜于投影面</a:t>
                </a:r>
              </a:p>
            </p:txBody>
          </p:sp>
        </p:grpSp>
        <p:sp>
          <p:nvSpPr>
            <p:cNvPr id="28682" name="Text Box 32"/>
            <p:cNvSpPr txBox="1">
              <a:spLocks noChangeArrowheads="1"/>
            </p:cNvSpPr>
            <p:nvPr/>
          </p:nvSpPr>
          <p:spPr bwMode="auto">
            <a:xfrm>
              <a:off x="3061" y="2160"/>
              <a:ext cx="907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400" b="0" i="1"/>
                <a:t>（</a:t>
              </a:r>
              <a:r>
                <a:rPr lang="en-US" altLang="zh-CN" sz="1400" b="0" i="1"/>
                <a:t>Parallel  and Oblique to Plane</a:t>
              </a:r>
              <a:r>
                <a:rPr lang="zh-CN" altLang="en-US" sz="1400" b="0" i="1"/>
                <a:t>）</a:t>
              </a:r>
            </a:p>
          </p:txBody>
        </p: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6" descr="大纸屑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FF3300"/>
                </a:solidFill>
                <a:latin typeface="黑体" panose="02010609060101010101" pitchFamily="49" charset="-122"/>
              </a:rPr>
              <a:t>平行投影</a:t>
            </a:r>
            <a:r>
              <a:rPr lang="zh-CN" altLang="en-US" sz="3600" dirty="0" smtClean="0">
                <a:solidFill>
                  <a:srgbClr val="FF3300"/>
                </a:solidFill>
                <a:latin typeface="黑体" panose="02010609060101010101" pitchFamily="49" charset="-122"/>
              </a:rPr>
              <a:t>特性</a:t>
            </a:r>
            <a:endParaRPr lang="zh-CN" altLang="en-US" sz="2400" b="0" i="1" dirty="0">
              <a:solidFill>
                <a:srgbClr val="FF0000"/>
              </a:solidFill>
            </a:endParaRP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0" y="1020763"/>
            <a:ext cx="3708400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/>
              <a:t>投影大小与物体和投影面之间的距离无关。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0" i="1"/>
              <a:t>（</a:t>
            </a:r>
            <a:r>
              <a:rPr lang="en-US" altLang="zh-CN" sz="2000" b="0" i="1"/>
              <a:t>Distance between the object and plane doesn’t affect the size of the projection</a:t>
            </a:r>
            <a:r>
              <a:rPr lang="zh-CN" altLang="en-US" sz="2000" b="0" i="1"/>
              <a:t>）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FF3300"/>
                </a:solidFill>
              </a:rPr>
              <a:t>度量性较好</a:t>
            </a:r>
            <a:r>
              <a:rPr lang="zh-CN" altLang="en-US" sz="2000" b="0" i="1"/>
              <a:t>（</a:t>
            </a:r>
            <a:r>
              <a:rPr lang="en-US" altLang="zh-CN" sz="2000" b="0" i="1"/>
              <a:t>Easy to Measure</a:t>
            </a:r>
            <a:r>
              <a:rPr lang="zh-CN" altLang="en-US" sz="2000" b="0" i="1"/>
              <a:t>）</a:t>
            </a:r>
            <a:endParaRPr lang="zh-CN" altLang="en-US" sz="2000" b="0" i="1">
              <a:ea typeface="仿宋_GB2312" pitchFamily="49" charset="-122"/>
            </a:endParaRP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906463"/>
            <a:ext cx="5076825" cy="595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51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425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1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"/>
                                        <p:tgtEl>
                                          <p:spTgt spid="51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8" name="Text Box 8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0"/>
            <a:ext cx="8785225" cy="1052513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400" b="1"/>
              <a:t>工程图样多数采用正投影法绘制。</a:t>
            </a:r>
          </a:p>
          <a:p>
            <a:pPr>
              <a:buFontTx/>
              <a:buNone/>
            </a:pPr>
            <a:r>
              <a:rPr lang="en-US" altLang="zh-CN" sz="2400" i="1"/>
              <a:t>(Most Engineering drawings are by Orthographic Projection)</a:t>
            </a:r>
          </a:p>
        </p:txBody>
      </p:sp>
      <p:pic>
        <p:nvPicPr>
          <p:cNvPr id="317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7823200" cy="565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5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1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images.mfcad.com/tuzhi/2016/04/13/1460547027531.jpg@!wa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720725"/>
            <a:ext cx="8475663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标题 1"/>
          <p:cNvSpPr>
            <a:spLocks noGrp="1"/>
          </p:cNvSpPr>
          <p:nvPr>
            <p:ph type="title"/>
          </p:nvPr>
        </p:nvSpPr>
        <p:spPr>
          <a:xfrm>
            <a:off x="623888" y="50800"/>
            <a:ext cx="7772400" cy="1143000"/>
          </a:xfrm>
          <a:ln/>
        </p:spPr>
        <p:txBody>
          <a:bodyPr/>
          <a:lstStyle/>
          <a:p>
            <a:r>
              <a:rPr lang="en-US" altLang="zh-CN"/>
              <a:t>Views of Objects</a:t>
            </a:r>
            <a:endParaRPr lang="zh-CN" altLang="en-US"/>
          </a:p>
        </p:txBody>
      </p:sp>
      <p:sp>
        <p:nvSpPr>
          <p:cNvPr id="9220" name="矩形 4"/>
          <p:cNvSpPr>
            <a:spLocks noChangeArrowheads="1"/>
          </p:cNvSpPr>
          <p:nvPr/>
        </p:nvSpPr>
        <p:spPr bwMode="auto">
          <a:xfrm>
            <a:off x="3860800" y="5876925"/>
            <a:ext cx="1833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zh-CN" altLang="en-US"/>
              <a:t>landing gear</a:t>
            </a:r>
          </a:p>
        </p:txBody>
      </p:sp>
      <p:pic>
        <p:nvPicPr>
          <p:cNvPr id="9221" name="Picture 2" descr="https://timgsa.baidu.com/timg?image&amp;quality=80&amp;size=b9999_10000&amp;sec=1601175898053&amp;di=7c794ba567ce1f35237ca818b11a97c9&amp;imgtype=0&amp;src=http%3A%2F%2Fcdn.feeyo.com%2Fpic%2F20140405%2F20140405043856705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193800"/>
            <a:ext cx="4443413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"/>
          <p:cNvGrpSpPr>
            <a:grpSpLocks/>
          </p:cNvGrpSpPr>
          <p:nvPr/>
        </p:nvGrpSpPr>
        <p:grpSpPr bwMode="auto">
          <a:xfrm>
            <a:off x="4284663" y="692150"/>
            <a:ext cx="3995737" cy="3425825"/>
            <a:chOff x="3243" y="572"/>
            <a:chExt cx="2517" cy="2158"/>
          </a:xfrm>
        </p:grpSpPr>
        <p:pic>
          <p:nvPicPr>
            <p:cNvPr id="32775" name="Picture 3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61746">
              <a:off x="3243" y="572"/>
              <a:ext cx="2517" cy="2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6" name="Text Box 4"/>
            <p:cNvSpPr txBox="1">
              <a:spLocks noChangeArrowheads="1"/>
            </p:cNvSpPr>
            <p:nvPr/>
          </p:nvSpPr>
          <p:spPr bwMode="auto">
            <a:xfrm>
              <a:off x="3742" y="1071"/>
              <a:ext cx="1588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3600">
                  <a:latin typeface="CommercialScript BT" pitchFamily="66" charset="0"/>
                </a:rPr>
                <a:t>Descriptive</a:t>
              </a:r>
            </a:p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3600">
                  <a:latin typeface="CommercialScript BT" pitchFamily="66" charset="0"/>
                </a:rPr>
                <a:t>Geometry</a:t>
              </a:r>
            </a:p>
          </p:txBody>
        </p:sp>
      </p:grpSp>
      <p:pic>
        <p:nvPicPr>
          <p:cNvPr id="24585" name="Picture 9" descr="240px-IsometricFlaw_2_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751263"/>
            <a:ext cx="4140200" cy="310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10" descr="imagesCAMNWN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9663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11"/>
          <p:cNvSpPr txBox="1">
            <a:spLocks noChangeArrowheads="1"/>
          </p:cNvSpPr>
          <p:nvPr/>
        </p:nvSpPr>
        <p:spPr bwMode="auto">
          <a:xfrm>
            <a:off x="250825" y="5445125"/>
            <a:ext cx="3527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/>
              <a:t>Gaspard Monge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284663" y="0"/>
            <a:ext cx="4859337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1800"/>
              <a:t>画法几何采用正投影法</a:t>
            </a:r>
            <a:endParaRPr lang="en-US" altLang="zh-CN" sz="1800"/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1600" b="0"/>
              <a:t>（</a:t>
            </a:r>
            <a:r>
              <a:rPr lang="en-US" altLang="zh-CN" sz="1600" b="0"/>
              <a:t>Descriptive Geometry uses the orthographic projection method</a:t>
            </a:r>
            <a:r>
              <a:rPr lang="zh-CN" altLang="en-US" sz="1600" b="0"/>
              <a:t>）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95288" y="234950"/>
            <a:ext cx="8497887" cy="7078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4000" b="0" dirty="0">
                <a:latin typeface="+mn-lt"/>
                <a:ea typeface="+mj-ea"/>
              </a:rPr>
              <a:t>2. </a:t>
            </a:r>
            <a:r>
              <a:rPr kumimoji="1" lang="zh-CN" altLang="en-US" sz="4000" b="0" dirty="0">
                <a:latin typeface="+mn-lt"/>
                <a:ea typeface="+mj-ea"/>
              </a:rPr>
              <a:t>正投影的投影</a:t>
            </a:r>
            <a:r>
              <a:rPr kumimoji="1" lang="zh-CN" altLang="en-US" sz="4000" b="0" dirty="0" smtClean="0">
                <a:latin typeface="+mn-lt"/>
                <a:ea typeface="+mj-ea"/>
              </a:rPr>
              <a:t>特性</a:t>
            </a:r>
            <a:r>
              <a:rPr kumimoji="1" lang="en-US" altLang="zh-CN" sz="4000" b="0" dirty="0" smtClean="0">
                <a:latin typeface="+mn-lt"/>
                <a:ea typeface="+mj-ea"/>
              </a:rPr>
              <a:t> </a:t>
            </a:r>
            <a:endParaRPr kumimoji="1" lang="en-US" altLang="zh-CN" sz="3200" b="0" dirty="0">
              <a:latin typeface="+mn-lt"/>
              <a:ea typeface="+mj-ea"/>
            </a:endParaRP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1692275" y="1700213"/>
            <a:ext cx="6769100" cy="44164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defRPr/>
            </a:pPr>
            <a:r>
              <a:rPr kumimoji="1" lang="en-US" altLang="zh-CN" sz="3600" b="0" dirty="0">
                <a:latin typeface="+mn-lt"/>
                <a:ea typeface="+mj-ea"/>
              </a:rPr>
              <a:t>(1)  </a:t>
            </a:r>
            <a:r>
              <a:rPr kumimoji="1" lang="zh-CN" altLang="en-US" sz="3600" b="0" dirty="0">
                <a:latin typeface="+mn-lt"/>
                <a:ea typeface="+mj-ea"/>
              </a:rPr>
              <a:t>存真</a:t>
            </a:r>
            <a:r>
              <a:rPr kumimoji="1" lang="en-US" altLang="zh-CN" sz="3600" b="0" dirty="0">
                <a:latin typeface="+mn-lt"/>
                <a:ea typeface="+mj-ea"/>
              </a:rPr>
              <a:t>(</a:t>
            </a:r>
            <a:r>
              <a:rPr kumimoji="1" lang="zh-CN" altLang="en-US" sz="3600" b="0" dirty="0">
                <a:latin typeface="+mn-lt"/>
                <a:ea typeface="+mj-ea"/>
              </a:rPr>
              <a:t>真实）性 </a:t>
            </a:r>
            <a:r>
              <a:rPr kumimoji="1" lang="en-US" altLang="zh-CN" sz="3600" b="0" dirty="0">
                <a:latin typeface="+mn-lt"/>
                <a:ea typeface="+mj-ea"/>
              </a:rPr>
              <a:t>Authenticity </a:t>
            </a:r>
          </a:p>
          <a:p>
            <a:pPr marL="342900" indent="-342900" eaLnBrk="1" hangingPunct="1">
              <a:spcBef>
                <a:spcPct val="20000"/>
              </a:spcBef>
              <a:defRPr/>
            </a:pPr>
            <a:r>
              <a:rPr kumimoji="1" lang="en-US" altLang="zh-CN" sz="3600" b="0" dirty="0">
                <a:latin typeface="+mn-lt"/>
                <a:ea typeface="+mj-ea"/>
              </a:rPr>
              <a:t>(2)  </a:t>
            </a:r>
            <a:r>
              <a:rPr kumimoji="1" lang="zh-CN" altLang="en-US" sz="3600" b="0" dirty="0">
                <a:latin typeface="+mn-lt"/>
                <a:ea typeface="+mj-ea"/>
              </a:rPr>
              <a:t>积聚性 </a:t>
            </a:r>
            <a:r>
              <a:rPr kumimoji="1" lang="en-US" altLang="zh-CN" sz="3600" b="0" dirty="0">
                <a:latin typeface="+mn-lt"/>
                <a:ea typeface="+mj-ea"/>
              </a:rPr>
              <a:t>Accumulation</a:t>
            </a:r>
          </a:p>
          <a:p>
            <a:pPr marL="342900" indent="-342900" eaLnBrk="1" hangingPunct="1">
              <a:spcBef>
                <a:spcPct val="20000"/>
              </a:spcBef>
              <a:defRPr/>
            </a:pPr>
            <a:r>
              <a:rPr kumimoji="1" lang="en-US" altLang="zh-CN" sz="3600" b="0" dirty="0">
                <a:latin typeface="+mn-lt"/>
                <a:ea typeface="+mj-ea"/>
              </a:rPr>
              <a:t>(3)  </a:t>
            </a:r>
            <a:r>
              <a:rPr kumimoji="1" lang="zh-CN" altLang="en-US" sz="3600" b="0" dirty="0">
                <a:latin typeface="+mn-lt"/>
                <a:ea typeface="+mj-ea"/>
              </a:rPr>
              <a:t>亲似</a:t>
            </a:r>
            <a:r>
              <a:rPr kumimoji="1" lang="en-US" altLang="zh-CN" sz="3600" b="0" dirty="0">
                <a:latin typeface="+mn-lt"/>
                <a:ea typeface="+mj-ea"/>
              </a:rPr>
              <a:t>(</a:t>
            </a:r>
            <a:r>
              <a:rPr kumimoji="1" lang="zh-CN" altLang="en-US" sz="3600" b="0" dirty="0">
                <a:latin typeface="+mn-lt"/>
                <a:ea typeface="+mj-ea"/>
              </a:rPr>
              <a:t>类似）性 </a:t>
            </a:r>
            <a:r>
              <a:rPr kumimoji="1" lang="en-US" altLang="zh-CN" sz="3600" b="0" dirty="0">
                <a:latin typeface="+mn-lt"/>
                <a:ea typeface="+mj-ea"/>
              </a:rPr>
              <a:t>Similarity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79388" y="115888"/>
            <a:ext cx="59642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66"/>
                </a:solidFill>
                <a:latin typeface="宋体" panose="02010600030101010101" pitchFamily="2" charset="-122"/>
              </a:rPr>
              <a:t>(1) </a:t>
            </a:r>
            <a:r>
              <a:rPr lang="zh-CN" altLang="en-US" sz="2800">
                <a:solidFill>
                  <a:srgbClr val="000066"/>
                </a:solidFill>
                <a:latin typeface="宋体" panose="02010600030101010101" pitchFamily="2" charset="-122"/>
              </a:rPr>
              <a:t>存真性（真实性） </a:t>
            </a:r>
            <a:r>
              <a:rPr lang="en-US" altLang="zh-CN" sz="2800">
                <a:solidFill>
                  <a:srgbClr val="000066"/>
                </a:solidFill>
                <a:latin typeface="宋体" panose="02010600030101010101" pitchFamily="2" charset="-122"/>
              </a:rPr>
              <a:t>Authenticity</a:t>
            </a:r>
          </a:p>
        </p:txBody>
      </p:sp>
      <p:sp>
        <p:nvSpPr>
          <p:cNvPr id="72707" name="AutoShape 3"/>
          <p:cNvSpPr>
            <a:spLocks noChangeArrowheads="1"/>
          </p:cNvSpPr>
          <p:nvPr/>
        </p:nvSpPr>
        <p:spPr bwMode="auto">
          <a:xfrm>
            <a:off x="1824038" y="2743200"/>
            <a:ext cx="5257800" cy="1752600"/>
          </a:xfrm>
          <a:prstGeom prst="parallelogram">
            <a:avLst>
              <a:gd name="adj" fmla="val 75000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>
              <a:ea typeface="黑体" panose="02010609060101010101" pitchFamily="2" charset="-122"/>
            </a:endParaRPr>
          </a:p>
        </p:txBody>
      </p:sp>
      <p:sp>
        <p:nvSpPr>
          <p:cNvPr id="72708" name="Text Box 4"/>
          <p:cNvSpPr txBox="1">
            <a:spLocks noChangeArrowheads="1"/>
          </p:cNvSpPr>
          <p:nvPr/>
        </p:nvSpPr>
        <p:spPr bwMode="auto">
          <a:xfrm>
            <a:off x="395288" y="4508500"/>
            <a:ext cx="7489825" cy="2185988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0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</a:rPr>
              <a:t>      当线段平行于投影面时，其投射长度反映线段的实长；</a:t>
            </a:r>
            <a:endParaRPr kumimoji="1" lang="en-US" altLang="zh-CN" sz="2000" b="0" dirty="0"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20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</a:rPr>
              <a:t>      </a:t>
            </a:r>
            <a:r>
              <a:rPr kumimoji="1" lang="zh-CN" altLang="en-US" sz="20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</a:rPr>
              <a:t>当平面图形平行于投影面时，其投影与原平面图形全等。</a:t>
            </a:r>
            <a:endParaRPr kumimoji="1" lang="en-US" altLang="zh-CN" sz="2000" b="0" dirty="0"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0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</a:rPr>
              <a:t> </a:t>
            </a:r>
            <a:r>
              <a:rPr kumimoji="1" lang="en-US" altLang="zh-CN" sz="16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</a:rPr>
              <a:t>Projection of a line which is parallel to the projection plane represents the true length of the line;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600" b="0" dirty="0">
                <a:effectLst>
                  <a:outerShdw blurRad="38100" dist="38100" dir="2700000" algn="tl">
                    <a:srgbClr val="FFFFFF"/>
                  </a:outerShdw>
                </a:effectLst>
                <a:latin typeface="+mj-lt"/>
                <a:ea typeface="+mj-ea"/>
              </a:rPr>
              <a:t>Projection of a planar  shape which is parallel to the projection plane represents the true shape of the shape;</a:t>
            </a:r>
            <a:endParaRPr kumimoji="1" lang="zh-CN" altLang="en-US" sz="1800" b="0" dirty="0">
              <a:effectLst>
                <a:outerShdw blurRad="38100" dist="38100" dir="2700000" algn="tl">
                  <a:srgbClr val="FFFFFF"/>
                </a:outerShdw>
              </a:effectLst>
              <a:latin typeface="+mj-lt"/>
              <a:ea typeface="+mj-ea"/>
            </a:endParaRPr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V="1">
            <a:off x="2895600" y="3094038"/>
            <a:ext cx="1423988" cy="400050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 flipH="1">
            <a:off x="3624263" y="3436938"/>
            <a:ext cx="984250" cy="277812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>
            <a:off x="3624263" y="3714750"/>
            <a:ext cx="350837" cy="415925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 flipV="1">
            <a:off x="2895600" y="3494088"/>
            <a:ext cx="641350" cy="760412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4319588" y="3094038"/>
            <a:ext cx="288925" cy="342900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 flipV="1">
            <a:off x="3536950" y="4130675"/>
            <a:ext cx="438150" cy="123825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flipV="1">
            <a:off x="4319588" y="1219200"/>
            <a:ext cx="1587" cy="1874838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 flipV="1">
            <a:off x="4608513" y="1562100"/>
            <a:ext cx="1587" cy="1874838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 flipV="1">
            <a:off x="3975100" y="2257425"/>
            <a:ext cx="1588" cy="1873250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 flipV="1">
            <a:off x="3624263" y="1839913"/>
            <a:ext cx="1587" cy="1874837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 flipV="1">
            <a:off x="3536950" y="2381250"/>
            <a:ext cx="1588" cy="1873250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 flipV="1">
            <a:off x="2895600" y="1620838"/>
            <a:ext cx="1588" cy="1873250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 flipV="1">
            <a:off x="2895600" y="1219200"/>
            <a:ext cx="1423988" cy="401638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4" name="Line 18"/>
          <p:cNvSpPr>
            <a:spLocks noChangeShapeType="1"/>
          </p:cNvSpPr>
          <p:nvPr/>
        </p:nvSpPr>
        <p:spPr bwMode="auto">
          <a:xfrm flipH="1" flipV="1">
            <a:off x="2895600" y="1620838"/>
            <a:ext cx="641350" cy="760412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5" name="Line 19"/>
          <p:cNvSpPr>
            <a:spLocks noChangeShapeType="1"/>
          </p:cNvSpPr>
          <p:nvPr/>
        </p:nvSpPr>
        <p:spPr bwMode="auto">
          <a:xfrm>
            <a:off x="3624263" y="1839913"/>
            <a:ext cx="350837" cy="417512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6" name="Line 20"/>
          <p:cNvSpPr>
            <a:spLocks noChangeShapeType="1"/>
          </p:cNvSpPr>
          <p:nvPr/>
        </p:nvSpPr>
        <p:spPr bwMode="auto">
          <a:xfrm flipH="1">
            <a:off x="3624263" y="1562100"/>
            <a:ext cx="984250" cy="277813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7" name="Line 21"/>
          <p:cNvSpPr>
            <a:spLocks noChangeShapeType="1"/>
          </p:cNvSpPr>
          <p:nvPr/>
        </p:nvSpPr>
        <p:spPr bwMode="auto">
          <a:xfrm>
            <a:off x="4319588" y="1219200"/>
            <a:ext cx="288925" cy="34290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8" name="Line 22"/>
          <p:cNvSpPr>
            <a:spLocks noChangeShapeType="1"/>
          </p:cNvSpPr>
          <p:nvPr/>
        </p:nvSpPr>
        <p:spPr bwMode="auto">
          <a:xfrm flipV="1">
            <a:off x="3536950" y="2257425"/>
            <a:ext cx="438150" cy="123825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9" name="Line 23"/>
          <p:cNvSpPr>
            <a:spLocks noChangeShapeType="1"/>
          </p:cNvSpPr>
          <p:nvPr/>
        </p:nvSpPr>
        <p:spPr bwMode="auto">
          <a:xfrm flipV="1">
            <a:off x="5024438" y="1801813"/>
            <a:ext cx="1587" cy="1930400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0" name="Line 24"/>
          <p:cNvSpPr>
            <a:spLocks noChangeShapeType="1"/>
          </p:cNvSpPr>
          <p:nvPr/>
        </p:nvSpPr>
        <p:spPr bwMode="auto">
          <a:xfrm>
            <a:off x="5024438" y="3732213"/>
            <a:ext cx="158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1" name="Line 25"/>
          <p:cNvSpPr>
            <a:spLocks noChangeShapeType="1"/>
          </p:cNvSpPr>
          <p:nvPr/>
        </p:nvSpPr>
        <p:spPr bwMode="auto">
          <a:xfrm flipV="1">
            <a:off x="5024438" y="2895600"/>
            <a:ext cx="963612" cy="836613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 flipV="1">
            <a:off x="5988050" y="965200"/>
            <a:ext cx="1588" cy="1930400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 flipH="1">
            <a:off x="5024438" y="965200"/>
            <a:ext cx="963612" cy="836613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4" name="Freeform 28"/>
          <p:cNvSpPr>
            <a:spLocks noChangeArrowheads="1"/>
          </p:cNvSpPr>
          <p:nvPr/>
        </p:nvSpPr>
        <p:spPr bwMode="auto">
          <a:xfrm>
            <a:off x="3354388" y="1770063"/>
            <a:ext cx="106362" cy="160337"/>
          </a:xfrm>
          <a:custGeom>
            <a:avLst/>
            <a:gdLst>
              <a:gd name="T0" fmla="*/ 0 w 405"/>
              <a:gd name="T1" fmla="*/ 2147483646 h 608"/>
              <a:gd name="T2" fmla="*/ 0 w 405"/>
              <a:gd name="T3" fmla="*/ 0 h 608"/>
              <a:gd name="T4" fmla="*/ 2147483646 w 405"/>
              <a:gd name="T5" fmla="*/ 0 h 608"/>
              <a:gd name="T6" fmla="*/ 2147483646 w 405"/>
              <a:gd name="T7" fmla="*/ 1870667074 h 608"/>
              <a:gd name="T8" fmla="*/ 2147483646 w 405"/>
              <a:gd name="T9" fmla="*/ 2147483646 h 608"/>
              <a:gd name="T10" fmla="*/ 2147483646 w 405"/>
              <a:gd name="T11" fmla="*/ 2147483646 h 608"/>
              <a:gd name="T12" fmla="*/ 0 w 405"/>
              <a:gd name="T13" fmla="*/ 2147483646 h 6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5" h="608">
                <a:moveTo>
                  <a:pt x="0" y="608"/>
                </a:moveTo>
                <a:lnTo>
                  <a:pt x="0" y="0"/>
                </a:lnTo>
                <a:lnTo>
                  <a:pt x="303" y="0"/>
                </a:lnTo>
                <a:lnTo>
                  <a:pt x="405" y="102"/>
                </a:lnTo>
                <a:lnTo>
                  <a:pt x="405" y="203"/>
                </a:lnTo>
                <a:lnTo>
                  <a:pt x="303" y="304"/>
                </a:lnTo>
                <a:lnTo>
                  <a:pt x="0" y="304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5" name="Line 29"/>
          <p:cNvSpPr>
            <a:spLocks noChangeShapeType="1"/>
          </p:cNvSpPr>
          <p:nvPr/>
        </p:nvSpPr>
        <p:spPr bwMode="auto">
          <a:xfrm flipV="1">
            <a:off x="3354388" y="3689350"/>
            <a:ext cx="1587" cy="16033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6" name="Freeform 30"/>
          <p:cNvSpPr>
            <a:spLocks noChangeArrowheads="1"/>
          </p:cNvSpPr>
          <p:nvPr/>
        </p:nvSpPr>
        <p:spPr bwMode="auto">
          <a:xfrm>
            <a:off x="3354388" y="3689350"/>
            <a:ext cx="106362" cy="106363"/>
          </a:xfrm>
          <a:custGeom>
            <a:avLst/>
            <a:gdLst>
              <a:gd name="T0" fmla="*/ 0 w 405"/>
              <a:gd name="T1" fmla="*/ 1847614602 h 405"/>
              <a:gd name="T2" fmla="*/ 1829440582 w 405"/>
              <a:gd name="T3" fmla="*/ 0 h 405"/>
              <a:gd name="T4" fmla="*/ 2147483646 w 405"/>
              <a:gd name="T5" fmla="*/ 0 h 405"/>
              <a:gd name="T6" fmla="*/ 2147483646 w 405"/>
              <a:gd name="T7" fmla="*/ 1847614602 h 405"/>
              <a:gd name="T8" fmla="*/ 2147483646 w 405"/>
              <a:gd name="T9" fmla="*/ 2147483646 h 405"/>
              <a:gd name="T10" fmla="*/ 2147483646 w 405"/>
              <a:gd name="T11" fmla="*/ 2147483646 h 405"/>
              <a:gd name="T12" fmla="*/ 0 w 405"/>
              <a:gd name="T13" fmla="*/ 2147483646 h 40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5" h="405">
                <a:moveTo>
                  <a:pt x="0" y="102"/>
                </a:moveTo>
                <a:lnTo>
                  <a:pt x="101" y="0"/>
                </a:lnTo>
                <a:lnTo>
                  <a:pt x="303" y="0"/>
                </a:lnTo>
                <a:lnTo>
                  <a:pt x="405" y="102"/>
                </a:lnTo>
                <a:lnTo>
                  <a:pt x="405" y="304"/>
                </a:lnTo>
                <a:lnTo>
                  <a:pt x="303" y="405"/>
                </a:lnTo>
                <a:lnTo>
                  <a:pt x="0" y="405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35" name="Text Box 31"/>
          <p:cNvSpPr txBox="1">
            <a:spLocks noChangeArrowheads="1"/>
          </p:cNvSpPr>
          <p:nvPr/>
        </p:nvSpPr>
        <p:spPr bwMode="auto">
          <a:xfrm>
            <a:off x="4719638" y="1524000"/>
            <a:ext cx="457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72736" name="Text Box 32"/>
          <p:cNvSpPr txBox="1">
            <a:spLocks noChangeArrowheads="1"/>
          </p:cNvSpPr>
          <p:nvPr/>
        </p:nvSpPr>
        <p:spPr bwMode="auto">
          <a:xfrm>
            <a:off x="5938838" y="762000"/>
            <a:ext cx="457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72737" name="Text Box 33"/>
          <p:cNvSpPr txBox="1">
            <a:spLocks noChangeArrowheads="1"/>
          </p:cNvSpPr>
          <p:nvPr/>
        </p:nvSpPr>
        <p:spPr bwMode="auto">
          <a:xfrm>
            <a:off x="4719638" y="3581400"/>
            <a:ext cx="3810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72738" name="Rectangle 34"/>
          <p:cNvSpPr>
            <a:spLocks noChangeArrowheads="1"/>
          </p:cNvSpPr>
          <p:nvPr/>
        </p:nvSpPr>
        <p:spPr bwMode="auto">
          <a:xfrm>
            <a:off x="5938838" y="2819400"/>
            <a:ext cx="344487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07950" y="115888"/>
            <a:ext cx="42052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黑体" panose="02010609060101010101" pitchFamily="49" charset="-122"/>
              </a:rPr>
              <a:t>(2) </a:t>
            </a:r>
            <a:r>
              <a:rPr lang="zh-CN" altLang="en-US" sz="2800">
                <a:latin typeface="黑体" panose="02010609060101010101" pitchFamily="49" charset="-122"/>
              </a:rPr>
              <a:t>积聚性</a:t>
            </a:r>
            <a:r>
              <a:rPr lang="en-US" altLang="zh-CN" sz="2800" b="0"/>
              <a:t>Accumulation</a:t>
            </a:r>
            <a:endParaRPr lang="zh-CN" altLang="en-US" sz="2800">
              <a:latin typeface="黑体" panose="02010609060101010101" pitchFamily="49" charset="-122"/>
            </a:endParaRPr>
          </a:p>
        </p:txBody>
      </p:sp>
      <p:sp>
        <p:nvSpPr>
          <p:cNvPr id="71683" name="AutoShape 3"/>
          <p:cNvSpPr>
            <a:spLocks noChangeArrowheads="1"/>
          </p:cNvSpPr>
          <p:nvPr/>
        </p:nvSpPr>
        <p:spPr bwMode="auto">
          <a:xfrm>
            <a:off x="1143000" y="3124200"/>
            <a:ext cx="5257800" cy="1752600"/>
          </a:xfrm>
          <a:prstGeom prst="parallelogram">
            <a:avLst>
              <a:gd name="adj" fmla="val 75000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>
              <a:ea typeface="黑体" panose="02010609060101010101" pitchFamily="2" charset="-122"/>
            </a:endParaRPr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 flipV="1">
            <a:off x="4581525" y="877888"/>
            <a:ext cx="1588" cy="166370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 flipH="1">
            <a:off x="3192463" y="3373438"/>
            <a:ext cx="622300" cy="1076325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 flipV="1">
            <a:off x="3814763" y="1004888"/>
            <a:ext cx="1587" cy="89693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V="1">
            <a:off x="3192463" y="1901825"/>
            <a:ext cx="622300" cy="1074738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3584575" y="1403350"/>
            <a:ext cx="1588" cy="369888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 flipH="1">
            <a:off x="3192463" y="1773238"/>
            <a:ext cx="392112" cy="677862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 flipH="1">
            <a:off x="3584575" y="1004888"/>
            <a:ext cx="230188" cy="398462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1" name="Line 11"/>
          <p:cNvSpPr>
            <a:spLocks noChangeShapeType="1"/>
          </p:cNvSpPr>
          <p:nvPr/>
        </p:nvSpPr>
        <p:spPr bwMode="auto">
          <a:xfrm>
            <a:off x="4581525" y="2541588"/>
            <a:ext cx="1588" cy="1439862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2" name="Line 12"/>
          <p:cNvSpPr>
            <a:spLocks noChangeShapeType="1"/>
          </p:cNvSpPr>
          <p:nvPr/>
        </p:nvSpPr>
        <p:spPr bwMode="auto">
          <a:xfrm>
            <a:off x="3814763" y="1901825"/>
            <a:ext cx="1587" cy="1471613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3" name="Freeform 13"/>
          <p:cNvSpPr>
            <a:spLocks noChangeArrowheads="1"/>
          </p:cNvSpPr>
          <p:nvPr/>
        </p:nvSpPr>
        <p:spPr bwMode="auto">
          <a:xfrm>
            <a:off x="4549775" y="3981450"/>
            <a:ext cx="65088" cy="65088"/>
          </a:xfrm>
          <a:custGeom>
            <a:avLst/>
            <a:gdLst>
              <a:gd name="T0" fmla="*/ 2147483646 w 241"/>
              <a:gd name="T1" fmla="*/ 2147483646 h 242"/>
              <a:gd name="T2" fmla="*/ 2147483646 w 241"/>
              <a:gd name="T3" fmla="*/ 700456346 h 242"/>
              <a:gd name="T4" fmla="*/ 2147483646 w 241"/>
              <a:gd name="T5" fmla="*/ 0 h 242"/>
              <a:gd name="T6" fmla="*/ 689505002 w 241"/>
              <a:gd name="T7" fmla="*/ 700456346 h 242"/>
              <a:gd name="T8" fmla="*/ 0 w 241"/>
              <a:gd name="T9" fmla="*/ 2147483646 h 242"/>
              <a:gd name="T10" fmla="*/ 689505002 w 241"/>
              <a:gd name="T11" fmla="*/ 2147483646 h 242"/>
              <a:gd name="T12" fmla="*/ 2147483646 w 241"/>
              <a:gd name="T13" fmla="*/ 2147483646 h 242"/>
              <a:gd name="T14" fmla="*/ 2147483646 w 241"/>
              <a:gd name="T15" fmla="*/ 2147483646 h 242"/>
              <a:gd name="T16" fmla="*/ 2147483646 w 241"/>
              <a:gd name="T17" fmla="*/ 2147483646 h 24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41" h="242">
                <a:moveTo>
                  <a:pt x="241" y="121"/>
                </a:moveTo>
                <a:lnTo>
                  <a:pt x="206" y="36"/>
                </a:lnTo>
                <a:lnTo>
                  <a:pt x="120" y="0"/>
                </a:lnTo>
                <a:lnTo>
                  <a:pt x="35" y="36"/>
                </a:lnTo>
                <a:lnTo>
                  <a:pt x="0" y="121"/>
                </a:lnTo>
                <a:lnTo>
                  <a:pt x="35" y="207"/>
                </a:lnTo>
                <a:lnTo>
                  <a:pt x="120" y="242"/>
                </a:lnTo>
                <a:lnTo>
                  <a:pt x="206" y="207"/>
                </a:lnTo>
                <a:lnTo>
                  <a:pt x="241" y="121"/>
                </a:lnTo>
              </a:path>
            </a:pathLst>
          </a:cu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4" name="Freeform 14"/>
          <p:cNvSpPr>
            <a:spLocks noChangeArrowheads="1"/>
          </p:cNvSpPr>
          <p:nvPr/>
        </p:nvSpPr>
        <p:spPr bwMode="auto">
          <a:xfrm>
            <a:off x="3656013" y="1541463"/>
            <a:ext cx="107950" cy="160337"/>
          </a:xfrm>
          <a:custGeom>
            <a:avLst/>
            <a:gdLst>
              <a:gd name="T0" fmla="*/ 0 w 403"/>
              <a:gd name="T1" fmla="*/ 2147483646 h 604"/>
              <a:gd name="T2" fmla="*/ 0 w 403"/>
              <a:gd name="T3" fmla="*/ 0 h 604"/>
              <a:gd name="T4" fmla="*/ 2147483646 w 403"/>
              <a:gd name="T5" fmla="*/ 0 h 604"/>
              <a:gd name="T6" fmla="*/ 2147483646 w 403"/>
              <a:gd name="T7" fmla="*/ 1870650717 h 604"/>
              <a:gd name="T8" fmla="*/ 2147483646 w 403"/>
              <a:gd name="T9" fmla="*/ 2147483646 h 604"/>
              <a:gd name="T10" fmla="*/ 2147483646 w 403"/>
              <a:gd name="T11" fmla="*/ 2147483646 h 604"/>
              <a:gd name="T12" fmla="*/ 0 w 403"/>
              <a:gd name="T13" fmla="*/ 2147483646 h 6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3" h="604">
                <a:moveTo>
                  <a:pt x="0" y="604"/>
                </a:moveTo>
                <a:lnTo>
                  <a:pt x="0" y="0"/>
                </a:lnTo>
                <a:lnTo>
                  <a:pt x="303" y="0"/>
                </a:lnTo>
                <a:lnTo>
                  <a:pt x="403" y="100"/>
                </a:lnTo>
                <a:lnTo>
                  <a:pt x="403" y="201"/>
                </a:lnTo>
                <a:lnTo>
                  <a:pt x="303" y="301"/>
                </a:lnTo>
                <a:lnTo>
                  <a:pt x="0" y="301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 flipV="1">
            <a:off x="3460750" y="4152900"/>
            <a:ext cx="1588" cy="160338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6" name="Freeform 16"/>
          <p:cNvSpPr>
            <a:spLocks noChangeArrowheads="1"/>
          </p:cNvSpPr>
          <p:nvPr/>
        </p:nvSpPr>
        <p:spPr bwMode="auto">
          <a:xfrm>
            <a:off x="3460750" y="4152900"/>
            <a:ext cx="106363" cy="106363"/>
          </a:xfrm>
          <a:custGeom>
            <a:avLst/>
            <a:gdLst>
              <a:gd name="T0" fmla="*/ 0 w 404"/>
              <a:gd name="T1" fmla="*/ 1856873641 h 403"/>
              <a:gd name="T2" fmla="*/ 1843117827 w 404"/>
              <a:gd name="T3" fmla="*/ 0 h 403"/>
              <a:gd name="T4" fmla="*/ 2147483646 w 404"/>
              <a:gd name="T5" fmla="*/ 0 h 403"/>
              <a:gd name="T6" fmla="*/ 2147483646 w 404"/>
              <a:gd name="T7" fmla="*/ 1856873641 h 403"/>
              <a:gd name="T8" fmla="*/ 2147483646 w 404"/>
              <a:gd name="T9" fmla="*/ 2147483646 h 403"/>
              <a:gd name="T10" fmla="*/ 2147483646 w 404"/>
              <a:gd name="T11" fmla="*/ 2147483646 h 403"/>
              <a:gd name="T12" fmla="*/ 0 w 404"/>
              <a:gd name="T13" fmla="*/ 2147483646 h 40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04" h="403">
                <a:moveTo>
                  <a:pt x="0" y="101"/>
                </a:moveTo>
                <a:lnTo>
                  <a:pt x="101" y="0"/>
                </a:lnTo>
                <a:lnTo>
                  <a:pt x="302" y="0"/>
                </a:lnTo>
                <a:lnTo>
                  <a:pt x="404" y="101"/>
                </a:lnTo>
                <a:lnTo>
                  <a:pt x="404" y="302"/>
                </a:lnTo>
                <a:lnTo>
                  <a:pt x="302" y="403"/>
                </a:lnTo>
                <a:lnTo>
                  <a:pt x="0" y="403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3198813" y="2444750"/>
            <a:ext cx="0" cy="53340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>
            <a:off x="3198813" y="2978150"/>
            <a:ext cx="0" cy="1447800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9" name="Text Box 19"/>
          <p:cNvSpPr txBox="1">
            <a:spLocks noChangeArrowheads="1"/>
          </p:cNvSpPr>
          <p:nvPr/>
        </p:nvSpPr>
        <p:spPr bwMode="auto">
          <a:xfrm>
            <a:off x="4572000" y="762000"/>
            <a:ext cx="457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</a:p>
        </p:txBody>
      </p:sp>
      <p:sp>
        <p:nvSpPr>
          <p:cNvPr id="71700" name="Text Box 20"/>
          <p:cNvSpPr txBox="1">
            <a:spLocks noChangeArrowheads="1"/>
          </p:cNvSpPr>
          <p:nvPr/>
        </p:nvSpPr>
        <p:spPr bwMode="auto">
          <a:xfrm>
            <a:off x="4572000" y="2286000"/>
            <a:ext cx="457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</a:p>
        </p:txBody>
      </p:sp>
      <p:sp>
        <p:nvSpPr>
          <p:cNvPr id="71701" name="Text Box 21"/>
          <p:cNvSpPr txBox="1">
            <a:spLocks noChangeArrowheads="1"/>
          </p:cNvSpPr>
          <p:nvPr/>
        </p:nvSpPr>
        <p:spPr bwMode="auto">
          <a:xfrm>
            <a:off x="4191000" y="4038600"/>
            <a:ext cx="838200" cy="396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2000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黑体" panose="02010609060101010101" pitchFamily="2" charset="-122"/>
              </a:rPr>
              <a:t>a(b)</a:t>
            </a:r>
          </a:p>
        </p:txBody>
      </p:sp>
      <p:sp>
        <p:nvSpPr>
          <p:cNvPr id="71702" name="Text Box 22"/>
          <p:cNvSpPr txBox="1">
            <a:spLocks noChangeArrowheads="1"/>
          </p:cNvSpPr>
          <p:nvPr/>
        </p:nvSpPr>
        <p:spPr bwMode="auto">
          <a:xfrm>
            <a:off x="611188" y="4941888"/>
            <a:ext cx="8353425" cy="1846262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</a:rPr>
              <a:t>当直线垂直于投影面时，直线的投影为点；</a:t>
            </a:r>
            <a:endParaRPr kumimoji="1" lang="en-US" altLang="zh-CN" sz="20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000" b="0" dirty="0">
                <a:latin typeface="黑体" panose="02010609060101010101" pitchFamily="2" charset="-122"/>
                <a:ea typeface="黑体" panose="02010609060101010101" pitchFamily="2" charset="-122"/>
              </a:rPr>
              <a:t>当平行图形垂直于投影面时，其投影为直线。</a:t>
            </a:r>
            <a:endParaRPr kumimoji="1" lang="en-US" altLang="zh-CN" sz="2000" b="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600" b="0" dirty="0">
                <a:ea typeface="+mj-ea"/>
                <a:cs typeface="Times New Roman" panose="02020603050405020304" pitchFamily="18" charset="0"/>
              </a:rPr>
              <a:t>A line is accumulated (collected) to a point in the projection plane to which it is perpendicular.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600" b="0" dirty="0">
                <a:ea typeface="+mj-ea"/>
                <a:cs typeface="Times New Roman" panose="02020603050405020304" pitchFamily="18" charset="0"/>
              </a:rPr>
              <a:t>A planar shape is accumulated (collected) to a line in the projection plane to which it is perpendicular.</a:t>
            </a:r>
            <a:endParaRPr kumimoji="1" lang="zh-CN" altLang="en-US" sz="1600" b="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35863" name="Group 23"/>
          <p:cNvGrpSpPr>
            <a:grpSpLocks/>
          </p:cNvGrpSpPr>
          <p:nvPr/>
        </p:nvGrpSpPr>
        <p:grpSpPr bwMode="auto">
          <a:xfrm>
            <a:off x="5105400" y="228600"/>
            <a:ext cx="4038600" cy="2590800"/>
            <a:chOff x="1152" y="1152"/>
            <a:chExt cx="3888" cy="1776"/>
          </a:xfrm>
        </p:grpSpPr>
        <p:sp>
          <p:nvSpPr>
            <p:cNvPr id="35864" name="Rectangle 24"/>
            <p:cNvSpPr>
              <a:spLocks noChangeArrowheads="1"/>
            </p:cNvSpPr>
            <p:nvPr/>
          </p:nvSpPr>
          <p:spPr bwMode="auto">
            <a:xfrm>
              <a:off x="1152" y="1152"/>
              <a:ext cx="3888" cy="1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pic>
          <p:nvPicPr>
            <p:cNvPr id="35865" name="Picture 25" descr="T2_1_10-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00"/>
              <a:ext cx="3792" cy="1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250825" y="188913"/>
            <a:ext cx="54006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800">
                <a:latin typeface="黑体" panose="02010609060101010101" pitchFamily="49" charset="-122"/>
              </a:rPr>
              <a:t>(3)</a:t>
            </a:r>
            <a:r>
              <a:rPr lang="zh-CN" altLang="en-US" sz="2800">
                <a:latin typeface="黑体" panose="02010609060101010101" pitchFamily="49" charset="-122"/>
              </a:rPr>
              <a:t>亲似性</a:t>
            </a:r>
            <a:r>
              <a:rPr lang="en-US" altLang="zh-CN" sz="2800">
                <a:latin typeface="黑体" panose="02010609060101010101" pitchFamily="49" charset="-122"/>
              </a:rPr>
              <a:t>(</a:t>
            </a:r>
            <a:r>
              <a:rPr lang="zh-CN" altLang="en-US" sz="2800">
                <a:latin typeface="黑体" panose="02010609060101010101" pitchFamily="49" charset="-122"/>
              </a:rPr>
              <a:t>类似性） </a:t>
            </a:r>
            <a:r>
              <a:rPr lang="en-US" altLang="zh-CN" sz="2800" b="0"/>
              <a:t>Similarity</a:t>
            </a:r>
            <a:endParaRPr lang="zh-CN" altLang="en-US" sz="2800">
              <a:latin typeface="黑体" panose="02010609060101010101" pitchFamily="49" charset="-122"/>
            </a:endParaRPr>
          </a:p>
        </p:txBody>
      </p:sp>
      <p:sp>
        <p:nvSpPr>
          <p:cNvPr id="69635" name="AutoShape 3"/>
          <p:cNvSpPr>
            <a:spLocks noChangeArrowheads="1"/>
          </p:cNvSpPr>
          <p:nvPr/>
        </p:nvSpPr>
        <p:spPr bwMode="auto">
          <a:xfrm>
            <a:off x="839788" y="3132138"/>
            <a:ext cx="3886200" cy="1524000"/>
          </a:xfrm>
          <a:prstGeom prst="parallelogram">
            <a:avLst>
              <a:gd name="adj" fmla="val 63750"/>
            </a:avLst>
          </a:prstGeom>
          <a:solidFill>
            <a:schemeClr val="accent3">
              <a:lumMod val="75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zh-CN" altLang="en-US">
              <a:ea typeface="黑体" panose="02010609060101010101" pitchFamily="2" charset="-122"/>
            </a:endParaRPr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 flipH="1" flipV="1">
            <a:off x="2286000" y="3746500"/>
            <a:ext cx="395288" cy="469900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 flipV="1">
            <a:off x="2286000" y="3359150"/>
            <a:ext cx="1370013" cy="387350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3656013" y="3359150"/>
            <a:ext cx="196850" cy="234950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 flipV="1">
            <a:off x="3019425" y="3594100"/>
            <a:ext cx="833438" cy="234950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2681288" y="4064000"/>
            <a:ext cx="538162" cy="152400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>
            <a:off x="3019425" y="3829050"/>
            <a:ext cx="200025" cy="234950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4" name="Line 10"/>
          <p:cNvSpPr>
            <a:spLocks noChangeShapeType="1"/>
          </p:cNvSpPr>
          <p:nvPr/>
        </p:nvSpPr>
        <p:spPr bwMode="auto">
          <a:xfrm flipV="1">
            <a:off x="2286000" y="1757363"/>
            <a:ext cx="1588" cy="1989137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5" name="Line 11"/>
          <p:cNvSpPr>
            <a:spLocks noChangeShapeType="1"/>
          </p:cNvSpPr>
          <p:nvPr/>
        </p:nvSpPr>
        <p:spPr bwMode="auto">
          <a:xfrm flipV="1">
            <a:off x="2681288" y="2982913"/>
            <a:ext cx="1587" cy="1233487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6" name="Line 12"/>
          <p:cNvSpPr>
            <a:spLocks noChangeShapeType="1"/>
          </p:cNvSpPr>
          <p:nvPr/>
        </p:nvSpPr>
        <p:spPr bwMode="auto">
          <a:xfrm flipV="1">
            <a:off x="3219450" y="2830513"/>
            <a:ext cx="1588" cy="1233487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7" name="Line 13"/>
          <p:cNvSpPr>
            <a:spLocks noChangeShapeType="1"/>
          </p:cNvSpPr>
          <p:nvPr/>
        </p:nvSpPr>
        <p:spPr bwMode="auto">
          <a:xfrm flipV="1">
            <a:off x="3019425" y="2214563"/>
            <a:ext cx="1588" cy="1614487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8" name="Line 14"/>
          <p:cNvSpPr>
            <a:spLocks noChangeShapeType="1"/>
          </p:cNvSpPr>
          <p:nvPr/>
        </p:nvSpPr>
        <p:spPr bwMode="auto">
          <a:xfrm flipV="1">
            <a:off x="3852863" y="1981200"/>
            <a:ext cx="1587" cy="1612900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9" name="Line 15"/>
          <p:cNvSpPr>
            <a:spLocks noChangeShapeType="1"/>
          </p:cNvSpPr>
          <p:nvPr/>
        </p:nvSpPr>
        <p:spPr bwMode="auto">
          <a:xfrm flipV="1">
            <a:off x="3656013" y="1371600"/>
            <a:ext cx="1587" cy="1987550"/>
          </a:xfrm>
          <a:prstGeom prst="line">
            <a:avLst/>
          </a:prstGeom>
          <a:noFill/>
          <a:ln w="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0" name="Line 16"/>
          <p:cNvSpPr>
            <a:spLocks noChangeShapeType="1"/>
          </p:cNvSpPr>
          <p:nvPr/>
        </p:nvSpPr>
        <p:spPr bwMode="auto">
          <a:xfrm flipH="1">
            <a:off x="2681288" y="2830513"/>
            <a:ext cx="538162" cy="15240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1" name="Line 17"/>
          <p:cNvSpPr>
            <a:spLocks noChangeShapeType="1"/>
          </p:cNvSpPr>
          <p:nvPr/>
        </p:nvSpPr>
        <p:spPr bwMode="auto">
          <a:xfrm flipH="1">
            <a:off x="2286000" y="1371600"/>
            <a:ext cx="1370013" cy="385763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2286000" y="1757363"/>
            <a:ext cx="395288" cy="12255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3656013" y="1371600"/>
            <a:ext cx="196850" cy="60960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4" name="Line 20"/>
          <p:cNvSpPr>
            <a:spLocks noChangeShapeType="1"/>
          </p:cNvSpPr>
          <p:nvPr/>
        </p:nvSpPr>
        <p:spPr bwMode="auto">
          <a:xfrm flipH="1">
            <a:off x="3019425" y="1981200"/>
            <a:ext cx="833438" cy="233363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>
            <a:off x="3019425" y="2214563"/>
            <a:ext cx="200025" cy="6159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6" name="Freeform 22"/>
          <p:cNvSpPr>
            <a:spLocks noChangeArrowheads="1"/>
          </p:cNvSpPr>
          <p:nvPr/>
        </p:nvSpPr>
        <p:spPr bwMode="auto">
          <a:xfrm>
            <a:off x="2613025" y="2109788"/>
            <a:ext cx="103188" cy="155575"/>
          </a:xfrm>
          <a:custGeom>
            <a:avLst/>
            <a:gdLst>
              <a:gd name="T0" fmla="*/ 0 w 391"/>
              <a:gd name="T1" fmla="*/ 2147483646 h 586"/>
              <a:gd name="T2" fmla="*/ 0 w 391"/>
              <a:gd name="T3" fmla="*/ 0 h 586"/>
              <a:gd name="T4" fmla="*/ 2147483646 w 391"/>
              <a:gd name="T5" fmla="*/ 0 h 586"/>
              <a:gd name="T6" fmla="*/ 2147483646 w 391"/>
              <a:gd name="T7" fmla="*/ 1833826773 h 586"/>
              <a:gd name="T8" fmla="*/ 2147483646 w 391"/>
              <a:gd name="T9" fmla="*/ 2147483646 h 586"/>
              <a:gd name="T10" fmla="*/ 2147483646 w 391"/>
              <a:gd name="T11" fmla="*/ 2147483646 h 586"/>
              <a:gd name="T12" fmla="*/ 0 w 391"/>
              <a:gd name="T13" fmla="*/ 2147483646 h 58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91" h="586">
                <a:moveTo>
                  <a:pt x="0" y="586"/>
                </a:moveTo>
                <a:lnTo>
                  <a:pt x="0" y="0"/>
                </a:lnTo>
                <a:lnTo>
                  <a:pt x="293" y="0"/>
                </a:lnTo>
                <a:lnTo>
                  <a:pt x="391" y="98"/>
                </a:lnTo>
                <a:lnTo>
                  <a:pt x="391" y="195"/>
                </a:lnTo>
                <a:lnTo>
                  <a:pt x="293" y="293"/>
                </a:lnTo>
                <a:lnTo>
                  <a:pt x="0" y="293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7" name="Line 23"/>
          <p:cNvSpPr>
            <a:spLocks noChangeShapeType="1"/>
          </p:cNvSpPr>
          <p:nvPr/>
        </p:nvSpPr>
        <p:spPr bwMode="auto">
          <a:xfrm flipV="1">
            <a:off x="2778125" y="3871913"/>
            <a:ext cx="1588" cy="153987"/>
          </a:xfrm>
          <a:prstGeom prst="lin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8" name="Freeform 24"/>
          <p:cNvSpPr>
            <a:spLocks noChangeArrowheads="1"/>
          </p:cNvSpPr>
          <p:nvPr/>
        </p:nvSpPr>
        <p:spPr bwMode="auto">
          <a:xfrm>
            <a:off x="2778125" y="3871913"/>
            <a:ext cx="103188" cy="103187"/>
          </a:xfrm>
          <a:custGeom>
            <a:avLst/>
            <a:gdLst>
              <a:gd name="T0" fmla="*/ 0 w 389"/>
              <a:gd name="T1" fmla="*/ 1796574040 h 390"/>
              <a:gd name="T2" fmla="*/ 1810572193 w 389"/>
              <a:gd name="T3" fmla="*/ 0 h 390"/>
              <a:gd name="T4" fmla="*/ 2147483646 w 389"/>
              <a:gd name="T5" fmla="*/ 0 h 390"/>
              <a:gd name="T6" fmla="*/ 2147483646 w 389"/>
              <a:gd name="T7" fmla="*/ 1796574040 h 390"/>
              <a:gd name="T8" fmla="*/ 2147483646 w 389"/>
              <a:gd name="T9" fmla="*/ 2147483646 h 390"/>
              <a:gd name="T10" fmla="*/ 2147483646 w 389"/>
              <a:gd name="T11" fmla="*/ 2147483646 h 390"/>
              <a:gd name="T12" fmla="*/ 0 w 389"/>
              <a:gd name="T13" fmla="*/ 2147483646 h 39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89" h="390">
                <a:moveTo>
                  <a:pt x="0" y="97"/>
                </a:moveTo>
                <a:lnTo>
                  <a:pt x="97" y="0"/>
                </a:lnTo>
                <a:lnTo>
                  <a:pt x="292" y="0"/>
                </a:lnTo>
                <a:lnTo>
                  <a:pt x="389" y="97"/>
                </a:lnTo>
                <a:lnTo>
                  <a:pt x="389" y="293"/>
                </a:lnTo>
                <a:lnTo>
                  <a:pt x="292" y="390"/>
                </a:lnTo>
                <a:lnTo>
                  <a:pt x="0" y="39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7" name="Text Box 25"/>
          <p:cNvSpPr txBox="1">
            <a:spLocks noChangeArrowheads="1"/>
          </p:cNvSpPr>
          <p:nvPr/>
        </p:nvSpPr>
        <p:spPr bwMode="auto">
          <a:xfrm>
            <a:off x="179388" y="4941888"/>
            <a:ext cx="8964612" cy="1800225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b="0" dirty="0">
                <a:ea typeface="黑体" panose="02010609060101010101" pitchFamily="2" charset="-122"/>
              </a:rPr>
              <a:t>平面图形经平行投影后所得图形，为原图形的亲似形。经过投影，图形中线段的平行性不变，各边在投影中的连线顺序保持不变。</a:t>
            </a:r>
            <a:endParaRPr kumimoji="1" lang="en-US" altLang="zh-CN" b="0" dirty="0">
              <a:ea typeface="黑体" panose="0201060906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1800" b="0" dirty="0">
                <a:ea typeface="黑体" panose="02010609060101010101" pitchFamily="2" charset="-122"/>
              </a:rPr>
              <a:t>When the planar shape is inclined to the projection plane, its projection is a similar shape to the true shape.  In similar shapes, the parallelism of lines before and after projection does not change.</a:t>
            </a:r>
            <a:endParaRPr kumimoji="1" lang="zh-CN" altLang="en-US" b="0" dirty="0">
              <a:ea typeface="黑体" panose="02010609060101010101" pitchFamily="2" charset="-122"/>
            </a:endParaRPr>
          </a:p>
        </p:txBody>
      </p:sp>
      <p:grpSp>
        <p:nvGrpSpPr>
          <p:cNvPr id="36890" name="Group 26"/>
          <p:cNvGrpSpPr>
            <a:grpSpLocks/>
          </p:cNvGrpSpPr>
          <p:nvPr/>
        </p:nvGrpSpPr>
        <p:grpSpPr bwMode="auto">
          <a:xfrm>
            <a:off x="4800600" y="1905000"/>
            <a:ext cx="4191000" cy="2819400"/>
            <a:chOff x="1008" y="864"/>
            <a:chExt cx="4080" cy="2112"/>
          </a:xfrm>
        </p:grpSpPr>
        <p:sp>
          <p:nvSpPr>
            <p:cNvPr id="36891" name="Rectangle 27"/>
            <p:cNvSpPr>
              <a:spLocks noChangeArrowheads="1"/>
            </p:cNvSpPr>
            <p:nvPr/>
          </p:nvSpPr>
          <p:spPr bwMode="auto">
            <a:xfrm>
              <a:off x="1008" y="864"/>
              <a:ext cx="4080" cy="2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pic>
          <p:nvPicPr>
            <p:cNvPr id="36892" name="Picture 28" descr="T2_1_10-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912"/>
              <a:ext cx="3984" cy="2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227888" y="3152775"/>
            <a:ext cx="1320800" cy="2017713"/>
            <a:chOff x="4553" y="1986"/>
            <a:chExt cx="832" cy="1271"/>
          </a:xfrm>
        </p:grpSpPr>
        <p:sp>
          <p:nvSpPr>
            <p:cNvPr id="38939" name="Freeform 3"/>
            <p:cNvSpPr>
              <a:spLocks noChangeArrowheads="1"/>
            </p:cNvSpPr>
            <p:nvPr/>
          </p:nvSpPr>
          <p:spPr bwMode="auto">
            <a:xfrm>
              <a:off x="4606" y="1986"/>
              <a:ext cx="779" cy="1271"/>
            </a:xfrm>
            <a:custGeom>
              <a:avLst/>
              <a:gdLst>
                <a:gd name="T0" fmla="*/ 0 w 779"/>
                <a:gd name="T1" fmla="*/ 0 h 1271"/>
                <a:gd name="T2" fmla="*/ 0 w 779"/>
                <a:gd name="T3" fmla="*/ 960 h 1271"/>
                <a:gd name="T4" fmla="*/ 779 w 779"/>
                <a:gd name="T5" fmla="*/ 1271 h 1271"/>
                <a:gd name="T6" fmla="*/ 779 w 779"/>
                <a:gd name="T7" fmla="*/ 311 h 1271"/>
                <a:gd name="T8" fmla="*/ 0 w 779"/>
                <a:gd name="T9" fmla="*/ 0 h 12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9" h="1271">
                  <a:moveTo>
                    <a:pt x="0" y="0"/>
                  </a:moveTo>
                  <a:lnTo>
                    <a:pt x="0" y="960"/>
                  </a:lnTo>
                  <a:lnTo>
                    <a:pt x="779" y="1271"/>
                  </a:lnTo>
                  <a:lnTo>
                    <a:pt x="779" y="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0" name="Text Box 4"/>
            <p:cNvSpPr txBox="1">
              <a:spLocks noChangeArrowheads="1"/>
            </p:cNvSpPr>
            <p:nvPr/>
          </p:nvSpPr>
          <p:spPr bwMode="auto">
            <a:xfrm>
              <a:off x="4553" y="2016"/>
              <a:ext cx="2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 P</a:t>
              </a:r>
            </a:p>
          </p:txBody>
        </p:sp>
        <p:sp>
          <p:nvSpPr>
            <p:cNvPr id="38941" name="Text Box 5"/>
            <p:cNvSpPr txBox="1">
              <a:spLocks noChangeArrowheads="1"/>
            </p:cNvSpPr>
            <p:nvPr/>
          </p:nvSpPr>
          <p:spPr bwMode="auto">
            <a:xfrm>
              <a:off x="5067" y="2281"/>
              <a:ext cx="2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b</a:t>
              </a:r>
              <a:r>
                <a:rPr lang="en-US" altLang="zh-CN" sz="2400">
                  <a:sym typeface="Symbol" panose="05050102010706020507" pitchFamily="18" charset="2"/>
                </a:rPr>
                <a:t></a:t>
              </a:r>
              <a:endParaRPr lang="en-US" altLang="zh-CN" sz="2400">
                <a:sym typeface="CommercialPi BT" pitchFamily="18" charset="2"/>
              </a:endParaRPr>
            </a:p>
          </p:txBody>
        </p:sp>
        <p:sp>
          <p:nvSpPr>
            <p:cNvPr id="38942" name="Text Box 6"/>
            <p:cNvSpPr txBox="1">
              <a:spLocks noChangeArrowheads="1"/>
            </p:cNvSpPr>
            <p:nvPr/>
          </p:nvSpPr>
          <p:spPr bwMode="auto">
            <a:xfrm>
              <a:off x="4925" y="2386"/>
              <a:ext cx="19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rgbClr val="FF0000"/>
                  </a:solidFill>
                </a:rPr>
                <a:t>●</a:t>
              </a:r>
              <a:endParaRPr lang="en-US" altLang="zh-CN" sz="24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137275" y="1270000"/>
            <a:ext cx="2009775" cy="2009775"/>
            <a:chOff x="3644" y="940"/>
            <a:chExt cx="1079" cy="857"/>
          </a:xfrm>
        </p:grpSpPr>
        <p:sp>
          <p:nvSpPr>
            <p:cNvPr id="38935" name="AutoShape 8"/>
            <p:cNvSpPr>
              <a:spLocks noChangeArrowheads="1"/>
            </p:cNvSpPr>
            <p:nvPr/>
          </p:nvSpPr>
          <p:spPr bwMode="auto">
            <a:xfrm rot="-5400000">
              <a:off x="3969" y="1043"/>
              <a:ext cx="857" cy="649"/>
            </a:xfrm>
            <a:prstGeom prst="parallelogram">
              <a:avLst>
                <a:gd name="adj" fmla="val 33012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38936" name="Text Box 9"/>
            <p:cNvSpPr txBox="1">
              <a:spLocks noChangeArrowheads="1"/>
            </p:cNvSpPr>
            <p:nvPr/>
          </p:nvSpPr>
          <p:spPr bwMode="auto">
            <a:xfrm>
              <a:off x="3774" y="1355"/>
              <a:ext cx="154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800" b="0">
                  <a:solidFill>
                    <a:srgbClr val="FF3300"/>
                  </a:solidFill>
                </a:rPr>
                <a:t>●</a:t>
              </a:r>
              <a:endParaRPr lang="en-US" altLang="zh-CN" sz="1200" b="0"/>
            </a:p>
          </p:txBody>
        </p:sp>
        <p:sp>
          <p:nvSpPr>
            <p:cNvPr id="38937" name="Text Box 10"/>
            <p:cNvSpPr txBox="1">
              <a:spLocks noChangeArrowheads="1"/>
            </p:cNvSpPr>
            <p:nvPr/>
          </p:nvSpPr>
          <p:spPr bwMode="auto">
            <a:xfrm>
              <a:off x="3644" y="1279"/>
              <a:ext cx="237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A</a:t>
              </a:r>
              <a:endParaRPr lang="en-US" altLang="zh-CN" sz="1800" b="0"/>
            </a:p>
          </p:txBody>
        </p:sp>
        <p:sp>
          <p:nvSpPr>
            <p:cNvPr id="38938" name="Text Box 11"/>
            <p:cNvSpPr txBox="1">
              <a:spLocks noChangeArrowheads="1"/>
            </p:cNvSpPr>
            <p:nvPr/>
          </p:nvSpPr>
          <p:spPr bwMode="auto">
            <a:xfrm>
              <a:off x="4038" y="947"/>
              <a:ext cx="198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P</a:t>
              </a:r>
              <a:endParaRPr lang="en-US" altLang="zh-CN" sz="1800" b="0"/>
            </a:p>
          </p:txBody>
        </p:sp>
      </p:grp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2555875" y="5516563"/>
            <a:ext cx="43021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3399"/>
                </a:solidFill>
              </a:rPr>
              <a:t>采用多面投影</a:t>
            </a:r>
            <a:r>
              <a:rPr lang="en-US" altLang="zh-CN" sz="2000" b="0" i="1">
                <a:solidFill>
                  <a:srgbClr val="003399"/>
                </a:solidFill>
              </a:rPr>
              <a:t>Multiviews</a:t>
            </a:r>
            <a:r>
              <a:rPr lang="zh-CN" altLang="en-US" sz="2800">
                <a:solidFill>
                  <a:srgbClr val="003399"/>
                </a:solidFill>
              </a:rPr>
              <a:t>。</a:t>
            </a:r>
            <a:endParaRPr lang="zh-CN" altLang="en-US" sz="1800">
              <a:solidFill>
                <a:srgbClr val="003399"/>
              </a:solidFill>
            </a:endParaRP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395288" y="836613"/>
            <a:ext cx="4635500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        </a:t>
            </a:r>
            <a:r>
              <a:rPr lang="zh-CN" altLang="en-US"/>
              <a:t>过空间点</a:t>
            </a:r>
            <a:r>
              <a:rPr lang="en-US" altLang="zh-CN"/>
              <a:t>A</a:t>
            </a:r>
            <a:r>
              <a:rPr lang="zh-CN" altLang="en-US"/>
              <a:t>的投射线与投影面</a:t>
            </a:r>
            <a:r>
              <a:rPr lang="en-US" altLang="zh-CN"/>
              <a:t>P</a:t>
            </a:r>
            <a:r>
              <a:rPr lang="zh-CN" altLang="en-US"/>
              <a:t>的交点即为点</a:t>
            </a:r>
            <a:r>
              <a:rPr lang="en-US" altLang="zh-CN"/>
              <a:t>A</a:t>
            </a:r>
            <a:r>
              <a:rPr lang="zh-CN" altLang="en-US"/>
              <a:t>在</a:t>
            </a:r>
            <a:r>
              <a:rPr lang="en-US" altLang="zh-CN"/>
              <a:t>P</a:t>
            </a:r>
            <a:r>
              <a:rPr lang="zh-CN" altLang="en-US"/>
              <a:t>面上的投影</a:t>
            </a:r>
            <a:r>
              <a:rPr lang="zh-CN" altLang="en-US" sz="2000" b="0" i="1"/>
              <a:t>。 </a:t>
            </a:r>
            <a:r>
              <a:rPr lang="en-US" altLang="zh-CN" sz="1600" b="0" i="1">
                <a:solidFill>
                  <a:srgbClr val="FF3300"/>
                </a:solidFill>
              </a:rPr>
              <a:t>A point in 3-D projects to single plane exclusively</a:t>
            </a:r>
          </a:p>
        </p:txBody>
      </p:sp>
      <p:sp>
        <p:nvSpPr>
          <p:cNvPr id="19470" name="Freeform 14"/>
          <p:cNvSpPr>
            <a:spLocks noChangeArrowheads="1"/>
          </p:cNvSpPr>
          <p:nvPr/>
        </p:nvSpPr>
        <p:spPr bwMode="auto">
          <a:xfrm>
            <a:off x="5999163" y="3922713"/>
            <a:ext cx="1993900" cy="957262"/>
          </a:xfrm>
          <a:custGeom>
            <a:avLst/>
            <a:gdLst>
              <a:gd name="T0" fmla="*/ 2147483646 w 1094"/>
              <a:gd name="T1" fmla="*/ 0 h 374"/>
              <a:gd name="T2" fmla="*/ 0 w 1094"/>
              <a:gd name="T3" fmla="*/ 2147483646 h 37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094" h="374">
                <a:moveTo>
                  <a:pt x="1094" y="0"/>
                </a:moveTo>
                <a:lnTo>
                  <a:pt x="0" y="37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894513" y="3825875"/>
            <a:ext cx="539750" cy="612775"/>
            <a:chOff x="4266" y="2214"/>
            <a:chExt cx="297" cy="240"/>
          </a:xfrm>
        </p:grpSpPr>
        <p:sp>
          <p:nvSpPr>
            <p:cNvPr id="38933" name="Text Box 16"/>
            <p:cNvSpPr txBox="1">
              <a:spLocks noChangeArrowheads="1"/>
            </p:cNvSpPr>
            <p:nvPr/>
          </p:nvSpPr>
          <p:spPr bwMode="auto">
            <a:xfrm>
              <a:off x="4266" y="2214"/>
              <a:ext cx="29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B1</a:t>
              </a:r>
              <a:endParaRPr lang="en-US" altLang="zh-CN" sz="1800" b="0"/>
            </a:p>
          </p:txBody>
        </p:sp>
        <p:sp>
          <p:nvSpPr>
            <p:cNvPr id="38934" name="Text Box 17"/>
            <p:cNvSpPr txBox="1">
              <a:spLocks noChangeArrowheads="1"/>
            </p:cNvSpPr>
            <p:nvPr/>
          </p:nvSpPr>
          <p:spPr bwMode="auto">
            <a:xfrm>
              <a:off x="4340" y="2359"/>
              <a:ext cx="171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 b="0">
                  <a:solidFill>
                    <a:srgbClr val="FF3300"/>
                  </a:solidFill>
                </a:rPr>
                <a:t>●</a:t>
              </a:r>
              <a:endParaRPr lang="en-US" altLang="zh-CN" sz="1000" b="0"/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953125" y="4017963"/>
            <a:ext cx="998538" cy="854075"/>
            <a:chOff x="3750" y="2289"/>
            <a:chExt cx="548" cy="334"/>
          </a:xfrm>
        </p:grpSpPr>
        <p:grpSp>
          <p:nvGrpSpPr>
            <p:cNvPr id="38927" name="Group 19"/>
            <p:cNvGrpSpPr>
              <a:grpSpLocks/>
            </p:cNvGrpSpPr>
            <p:nvPr/>
          </p:nvGrpSpPr>
          <p:grpSpPr bwMode="auto">
            <a:xfrm>
              <a:off x="4002" y="2289"/>
              <a:ext cx="296" cy="245"/>
              <a:chOff x="4002" y="2289"/>
              <a:chExt cx="296" cy="245"/>
            </a:xfrm>
          </p:grpSpPr>
          <p:sp>
            <p:nvSpPr>
              <p:cNvPr id="38931" name="Text Box 20"/>
              <p:cNvSpPr txBox="1">
                <a:spLocks noChangeArrowheads="1"/>
              </p:cNvSpPr>
              <p:nvPr/>
            </p:nvSpPr>
            <p:spPr bwMode="auto">
              <a:xfrm>
                <a:off x="4002" y="2289"/>
                <a:ext cx="296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/>
                  <a:t>B2</a:t>
                </a:r>
                <a:endParaRPr lang="en-US" altLang="zh-CN" sz="1800" b="0"/>
              </a:p>
            </p:txBody>
          </p:sp>
          <p:sp>
            <p:nvSpPr>
              <p:cNvPr id="38932" name="Text Box 21"/>
              <p:cNvSpPr txBox="1">
                <a:spLocks noChangeArrowheads="1"/>
              </p:cNvSpPr>
              <p:nvPr/>
            </p:nvSpPr>
            <p:spPr bwMode="auto">
              <a:xfrm>
                <a:off x="4063" y="2438"/>
                <a:ext cx="171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 b="0">
                    <a:solidFill>
                      <a:srgbClr val="FF3300"/>
                    </a:solidFill>
                  </a:rPr>
                  <a:t>●</a:t>
                </a:r>
                <a:endParaRPr lang="en-US" altLang="zh-CN" sz="1000" b="0"/>
              </a:p>
            </p:txBody>
          </p:sp>
        </p:grpSp>
        <p:grpSp>
          <p:nvGrpSpPr>
            <p:cNvPr id="38928" name="Group 22"/>
            <p:cNvGrpSpPr>
              <a:grpSpLocks/>
            </p:cNvGrpSpPr>
            <p:nvPr/>
          </p:nvGrpSpPr>
          <p:grpSpPr bwMode="auto">
            <a:xfrm>
              <a:off x="3750" y="2380"/>
              <a:ext cx="296" cy="243"/>
              <a:chOff x="3750" y="2380"/>
              <a:chExt cx="296" cy="243"/>
            </a:xfrm>
          </p:grpSpPr>
          <p:sp>
            <p:nvSpPr>
              <p:cNvPr id="38929" name="Text Box 23"/>
              <p:cNvSpPr txBox="1">
                <a:spLocks noChangeArrowheads="1"/>
              </p:cNvSpPr>
              <p:nvPr/>
            </p:nvSpPr>
            <p:spPr bwMode="auto">
              <a:xfrm>
                <a:off x="3750" y="2380"/>
                <a:ext cx="296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/>
                  <a:t>B3</a:t>
                </a:r>
                <a:endParaRPr lang="en-US" altLang="zh-CN" sz="1800" b="0"/>
              </a:p>
            </p:txBody>
          </p:sp>
          <p:sp>
            <p:nvSpPr>
              <p:cNvPr id="38930" name="Text Box 24"/>
              <p:cNvSpPr txBox="1">
                <a:spLocks noChangeArrowheads="1"/>
              </p:cNvSpPr>
              <p:nvPr/>
            </p:nvSpPr>
            <p:spPr bwMode="auto">
              <a:xfrm>
                <a:off x="3823" y="2527"/>
                <a:ext cx="171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 b="0">
                    <a:solidFill>
                      <a:srgbClr val="FF3300"/>
                    </a:solidFill>
                  </a:rPr>
                  <a:t>●</a:t>
                </a:r>
                <a:endParaRPr lang="en-US" altLang="zh-CN" sz="1000" b="0"/>
              </a:p>
            </p:txBody>
          </p:sp>
        </p:grpSp>
      </p:grp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468313" y="2852738"/>
            <a:ext cx="4332287" cy="17986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FF3300"/>
                </a:solidFill>
              </a:rPr>
              <a:t>        </a:t>
            </a:r>
            <a:r>
              <a:rPr lang="zh-CN" altLang="en-US">
                <a:solidFill>
                  <a:srgbClr val="FF3300"/>
                </a:solidFill>
              </a:rPr>
              <a:t>点在一个投影面上的投影不能确定点的空间位置。 </a:t>
            </a:r>
            <a:r>
              <a:rPr lang="en-US" altLang="zh-CN" sz="1600" b="0" i="1">
                <a:solidFill>
                  <a:srgbClr val="FF3300"/>
                </a:solidFill>
              </a:rPr>
              <a:t>Single projection of a point cannot decides the 3-D location exclusively.</a:t>
            </a:r>
          </a:p>
        </p:txBody>
      </p:sp>
      <p:sp>
        <p:nvSpPr>
          <p:cNvPr id="19483" name="Freeform 27"/>
          <p:cNvSpPr>
            <a:spLocks noChangeArrowheads="1"/>
          </p:cNvSpPr>
          <p:nvPr/>
        </p:nvSpPr>
        <p:spPr bwMode="auto">
          <a:xfrm>
            <a:off x="6503988" y="2097088"/>
            <a:ext cx="914400" cy="261937"/>
          </a:xfrm>
          <a:custGeom>
            <a:avLst/>
            <a:gdLst>
              <a:gd name="T0" fmla="*/ 0 w 482"/>
              <a:gd name="T1" fmla="*/ 2147483646 h 165"/>
              <a:gd name="T2" fmla="*/ 2147483646 w 482"/>
              <a:gd name="T3" fmla="*/ 0 h 16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82" h="165">
                <a:moveTo>
                  <a:pt x="0" y="165"/>
                </a:moveTo>
                <a:lnTo>
                  <a:pt x="48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4" name="Text Box 28"/>
          <p:cNvSpPr txBox="1">
            <a:spLocks noChangeArrowheads="1"/>
          </p:cNvSpPr>
          <p:nvPr/>
        </p:nvSpPr>
        <p:spPr bwMode="auto">
          <a:xfrm>
            <a:off x="7358063" y="1798638"/>
            <a:ext cx="5302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b="0"/>
              <a:t>a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  <a:endParaRPr lang="en-US" altLang="zh-CN" sz="2800" b="0"/>
          </a:p>
        </p:txBody>
      </p:sp>
      <p:sp>
        <p:nvSpPr>
          <p:cNvPr id="19485" name="Text Box 29"/>
          <p:cNvSpPr txBox="1">
            <a:spLocks noChangeArrowheads="1"/>
          </p:cNvSpPr>
          <p:nvPr/>
        </p:nvSpPr>
        <p:spPr bwMode="auto">
          <a:xfrm>
            <a:off x="7251700" y="1984375"/>
            <a:ext cx="298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900" b="0">
                <a:solidFill>
                  <a:srgbClr val="FF3300"/>
                </a:solidFill>
              </a:rPr>
              <a:t>●</a:t>
            </a:r>
            <a:endParaRPr lang="en-US" altLang="zh-CN" sz="1800" b="0"/>
          </a:p>
        </p:txBody>
      </p:sp>
      <p:sp>
        <p:nvSpPr>
          <p:cNvPr id="19495" name="Text Box 39"/>
          <p:cNvSpPr txBox="1">
            <a:spLocks noChangeArrowheads="1"/>
          </p:cNvSpPr>
          <p:nvPr/>
        </p:nvSpPr>
        <p:spPr bwMode="auto">
          <a:xfrm>
            <a:off x="0" y="4932363"/>
            <a:ext cx="3384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accent2"/>
                </a:solidFill>
              </a:rPr>
              <a:t>解决办法？</a:t>
            </a:r>
            <a:endParaRPr lang="zh-CN" altLang="en-US" sz="2400">
              <a:solidFill>
                <a:schemeClr val="accent2"/>
              </a:solidFill>
            </a:endParaRPr>
          </a:p>
        </p:txBody>
      </p:sp>
      <p:sp>
        <p:nvSpPr>
          <p:cNvPr id="38926" name="Text Box 46"/>
          <p:cNvSpPr txBox="1">
            <a:spLocks noChangeArrowheads="1"/>
          </p:cNvSpPr>
          <p:nvPr/>
        </p:nvSpPr>
        <p:spPr bwMode="auto">
          <a:xfrm>
            <a:off x="0" y="0"/>
            <a:ext cx="7451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0"/>
              <a:t>3. </a:t>
            </a:r>
            <a:r>
              <a:rPr lang="zh-CN" altLang="en-US" sz="2800" b="0"/>
              <a:t>三面投影体系  </a:t>
            </a:r>
            <a:r>
              <a:rPr lang="en-US" altLang="zh-CN" sz="1800" b="0"/>
              <a:t>Three-projection-plane System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9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75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8" grpId="0"/>
      <p:bldP spid="19469" grpId="0"/>
      <p:bldP spid="19470" grpId="0" animBg="1"/>
      <p:bldP spid="19481" grpId="0" animBg="1"/>
      <p:bldP spid="19483" grpId="0" animBg="1"/>
      <p:bldP spid="19484" grpId="0"/>
      <p:bldP spid="19485" grpId="0"/>
      <p:bldP spid="194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9"/>
          <p:cNvGrpSpPr/>
          <p:nvPr/>
        </p:nvGrpSpPr>
        <p:grpSpPr bwMode="auto">
          <a:xfrm>
            <a:off x="5664254" y="-63037"/>
            <a:ext cx="1978076" cy="4501021"/>
            <a:chOff x="4581" y="887"/>
            <a:chExt cx="786" cy="1702"/>
          </a:xfrm>
          <a:solidFill>
            <a:srgbClr val="99CCFF"/>
          </a:solidFill>
        </p:grpSpPr>
        <p:sp>
          <p:nvSpPr>
            <p:cNvPr id="30768" name="Freeform 80"/>
            <p:cNvSpPr/>
            <p:nvPr/>
          </p:nvSpPr>
          <p:spPr bwMode="auto">
            <a:xfrm>
              <a:off x="4581" y="887"/>
              <a:ext cx="786" cy="1702"/>
            </a:xfrm>
            <a:custGeom>
              <a:avLst/>
              <a:gdLst>
                <a:gd name="T0" fmla="*/ 0 w 786"/>
                <a:gd name="T1" fmla="*/ 0 h 1702"/>
                <a:gd name="T2" fmla="*/ 0 w 786"/>
                <a:gd name="T3" fmla="*/ 917 h 1702"/>
                <a:gd name="T4" fmla="*/ 785 w 786"/>
                <a:gd name="T5" fmla="*/ 1702 h 1702"/>
                <a:gd name="T6" fmla="*/ 786 w 786"/>
                <a:gd name="T7" fmla="*/ 786 h 1702"/>
                <a:gd name="T8" fmla="*/ 0 w 786"/>
                <a:gd name="T9" fmla="*/ 0 h 17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6"/>
                <a:gd name="T16" fmla="*/ 0 h 1702"/>
                <a:gd name="T17" fmla="*/ 786 w 786"/>
                <a:gd name="T18" fmla="*/ 1702 h 17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6" h="1702">
                  <a:moveTo>
                    <a:pt x="0" y="0"/>
                  </a:moveTo>
                  <a:lnTo>
                    <a:pt x="0" y="917"/>
                  </a:lnTo>
                  <a:lnTo>
                    <a:pt x="785" y="1702"/>
                  </a:lnTo>
                  <a:lnTo>
                    <a:pt x="786" y="7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2"/>
              </a:solidFill>
              <a:rou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kumimoji="1" lang="zh-CN" altLang="en-US">
                <a:ea typeface="黑体" panose="02010609060101010101" pitchFamily="2" charset="-122"/>
              </a:endParaRPr>
            </a:p>
          </p:txBody>
        </p:sp>
        <p:sp>
          <p:nvSpPr>
            <p:cNvPr id="30769" name="Text Box 81"/>
            <p:cNvSpPr txBox="1">
              <a:spLocks noChangeArrowheads="1"/>
            </p:cNvSpPr>
            <p:nvPr/>
          </p:nvSpPr>
          <p:spPr bwMode="auto">
            <a:xfrm>
              <a:off x="5172" y="1655"/>
              <a:ext cx="153" cy="172"/>
            </a:xfrm>
            <a:prstGeom prst="rect">
              <a:avLst/>
            </a:prstGeom>
            <a:grpFill/>
            <a:ln w="12700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kumimoji="1" lang="en-US" altLang="zh-CN" dirty="0">
                  <a:ea typeface="黑体" panose="02010609060101010101" pitchFamily="2" charset="-122"/>
                </a:rPr>
                <a:t>W</a:t>
              </a:r>
              <a:endParaRPr kumimoji="1" lang="en-US" altLang="zh-CN" sz="1800" dirty="0">
                <a:ea typeface="黑体" panose="02010609060101010101" pitchFamily="2" charset="-122"/>
              </a:endParaRPr>
            </a:p>
          </p:txBody>
        </p:sp>
      </p:grpSp>
      <p:grpSp>
        <p:nvGrpSpPr>
          <p:cNvPr id="40963" name="Group 76"/>
          <p:cNvGrpSpPr>
            <a:grpSpLocks/>
          </p:cNvGrpSpPr>
          <p:nvPr/>
        </p:nvGrpSpPr>
        <p:grpSpPr bwMode="auto">
          <a:xfrm>
            <a:off x="1692275" y="65088"/>
            <a:ext cx="4103688" cy="2432050"/>
            <a:chOff x="3284" y="885"/>
            <a:chExt cx="1283" cy="909"/>
          </a:xfrm>
        </p:grpSpPr>
        <p:sp>
          <p:nvSpPr>
            <p:cNvPr id="41006" name="Rectangle 77"/>
            <p:cNvSpPr>
              <a:spLocks noChangeArrowheads="1"/>
            </p:cNvSpPr>
            <p:nvPr/>
          </p:nvSpPr>
          <p:spPr bwMode="auto">
            <a:xfrm>
              <a:off x="3284" y="885"/>
              <a:ext cx="1283" cy="909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b="0"/>
            </a:p>
          </p:txBody>
        </p:sp>
        <p:sp>
          <p:nvSpPr>
            <p:cNvPr id="41007" name="Text Box 78"/>
            <p:cNvSpPr txBox="1">
              <a:spLocks noChangeArrowheads="1"/>
            </p:cNvSpPr>
            <p:nvPr/>
          </p:nvSpPr>
          <p:spPr bwMode="auto">
            <a:xfrm>
              <a:off x="3309" y="908"/>
              <a:ext cx="126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V</a:t>
              </a:r>
              <a:endParaRPr lang="en-US" altLang="zh-CN" sz="1800"/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692275" y="2492375"/>
            <a:ext cx="5975350" cy="1952625"/>
            <a:chOff x="1066" y="1570"/>
            <a:chExt cx="3764" cy="1230"/>
          </a:xfrm>
        </p:grpSpPr>
        <p:sp>
          <p:nvSpPr>
            <p:cNvPr id="41004" name="AutoShape 74"/>
            <p:cNvSpPr>
              <a:spLocks noChangeArrowheads="1"/>
            </p:cNvSpPr>
            <p:nvPr/>
          </p:nvSpPr>
          <p:spPr bwMode="auto">
            <a:xfrm flipH="1">
              <a:off x="1066" y="1570"/>
              <a:ext cx="3764" cy="1134"/>
            </a:xfrm>
            <a:prstGeom prst="parallelogram">
              <a:avLst>
                <a:gd name="adj" fmla="val 102404"/>
              </a:avLst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b="0"/>
            </a:p>
          </p:txBody>
        </p:sp>
        <p:sp>
          <p:nvSpPr>
            <p:cNvPr id="41005" name="Text Box 75"/>
            <p:cNvSpPr txBox="1">
              <a:spLocks noChangeArrowheads="1"/>
            </p:cNvSpPr>
            <p:nvPr/>
          </p:nvSpPr>
          <p:spPr bwMode="auto">
            <a:xfrm>
              <a:off x="2559" y="2512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H</a:t>
              </a:r>
              <a:endParaRPr lang="en-US" altLang="zh-CN" sz="1800"/>
            </a:p>
          </p:txBody>
        </p:sp>
      </p:grpSp>
      <p:grpSp>
        <p:nvGrpSpPr>
          <p:cNvPr id="5" name="Group 89"/>
          <p:cNvGrpSpPr>
            <a:grpSpLocks/>
          </p:cNvGrpSpPr>
          <p:nvPr/>
        </p:nvGrpSpPr>
        <p:grpSpPr bwMode="auto">
          <a:xfrm>
            <a:off x="2725738" y="1700213"/>
            <a:ext cx="798512" cy="519112"/>
            <a:chOff x="1717" y="1071"/>
            <a:chExt cx="503" cy="327"/>
          </a:xfrm>
        </p:grpSpPr>
        <p:sp>
          <p:nvSpPr>
            <p:cNvPr id="41002" name="Oval 4"/>
            <p:cNvSpPr>
              <a:spLocks noChangeArrowheads="1"/>
            </p:cNvSpPr>
            <p:nvPr/>
          </p:nvSpPr>
          <p:spPr bwMode="auto">
            <a:xfrm>
              <a:off x="1717" y="1207"/>
              <a:ext cx="56" cy="5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b="0"/>
            </a:p>
          </p:txBody>
        </p:sp>
        <p:sp>
          <p:nvSpPr>
            <p:cNvPr id="41003" name="Text Box 9"/>
            <p:cNvSpPr txBox="1">
              <a:spLocks noChangeArrowheads="1"/>
            </p:cNvSpPr>
            <p:nvPr/>
          </p:nvSpPr>
          <p:spPr bwMode="auto">
            <a:xfrm>
              <a:off x="1927" y="1071"/>
              <a:ext cx="2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/>
                <a:t>A</a:t>
              </a:r>
            </a:p>
          </p:txBody>
        </p:sp>
      </p:grpSp>
      <p:grpSp>
        <p:nvGrpSpPr>
          <p:cNvPr id="6" name="Group 91"/>
          <p:cNvGrpSpPr>
            <a:grpSpLocks/>
          </p:cNvGrpSpPr>
          <p:nvPr/>
        </p:nvGrpSpPr>
        <p:grpSpPr bwMode="auto">
          <a:xfrm>
            <a:off x="2733675" y="1989138"/>
            <a:ext cx="474663" cy="1166812"/>
            <a:chOff x="1722" y="1253"/>
            <a:chExt cx="299" cy="735"/>
          </a:xfrm>
        </p:grpSpPr>
        <p:sp>
          <p:nvSpPr>
            <p:cNvPr id="40999" name="Line 6"/>
            <p:cNvSpPr>
              <a:spLocks noChangeShapeType="1"/>
            </p:cNvSpPr>
            <p:nvPr/>
          </p:nvSpPr>
          <p:spPr bwMode="auto">
            <a:xfrm>
              <a:off x="1746" y="1253"/>
              <a:ext cx="7" cy="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000" name="Oval 7"/>
            <p:cNvSpPr>
              <a:spLocks noChangeArrowheads="1"/>
            </p:cNvSpPr>
            <p:nvPr/>
          </p:nvSpPr>
          <p:spPr bwMode="auto">
            <a:xfrm>
              <a:off x="1722" y="1842"/>
              <a:ext cx="56" cy="56"/>
            </a:xfrm>
            <a:prstGeom prst="ellipse">
              <a:avLst/>
            </a:prstGeom>
            <a:solidFill>
              <a:srgbClr val="3399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b="0"/>
            </a:p>
          </p:txBody>
        </p:sp>
        <p:sp>
          <p:nvSpPr>
            <p:cNvPr id="41001" name="Text Box 10"/>
            <p:cNvSpPr txBox="1">
              <a:spLocks noChangeArrowheads="1"/>
            </p:cNvSpPr>
            <p:nvPr/>
          </p:nvSpPr>
          <p:spPr bwMode="auto">
            <a:xfrm>
              <a:off x="1746" y="1661"/>
              <a:ext cx="2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0" dirty="0">
                  <a:latin typeface="Comic Sans MS" panose="030F0702030302020204" pitchFamily="66" charset="0"/>
                </a:rPr>
                <a:t>a</a:t>
              </a:r>
            </a:p>
          </p:txBody>
        </p:sp>
      </p:grpSp>
      <p:grpSp>
        <p:nvGrpSpPr>
          <p:cNvPr id="7" name="Group 90"/>
          <p:cNvGrpSpPr>
            <a:grpSpLocks/>
          </p:cNvGrpSpPr>
          <p:nvPr/>
        </p:nvGrpSpPr>
        <p:grpSpPr bwMode="auto">
          <a:xfrm>
            <a:off x="2079624" y="955675"/>
            <a:ext cx="727075" cy="950913"/>
            <a:chOff x="1310" y="602"/>
            <a:chExt cx="458" cy="599"/>
          </a:xfrm>
        </p:grpSpPr>
        <p:sp>
          <p:nvSpPr>
            <p:cNvPr id="40996" name="Line 5"/>
            <p:cNvSpPr>
              <a:spLocks noChangeShapeType="1"/>
            </p:cNvSpPr>
            <p:nvPr/>
          </p:nvSpPr>
          <p:spPr bwMode="auto">
            <a:xfrm flipH="1" flipV="1">
              <a:off x="1383" y="935"/>
              <a:ext cx="337" cy="2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7" name="Oval 8"/>
            <p:cNvSpPr>
              <a:spLocks noChangeArrowheads="1"/>
            </p:cNvSpPr>
            <p:nvPr/>
          </p:nvSpPr>
          <p:spPr bwMode="auto">
            <a:xfrm>
              <a:off x="1338" y="895"/>
              <a:ext cx="56" cy="56"/>
            </a:xfrm>
            <a:prstGeom prst="ellipse">
              <a:avLst/>
            </a:prstGeom>
            <a:solidFill>
              <a:srgbClr val="3399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b="0"/>
            </a:p>
          </p:txBody>
        </p:sp>
        <p:sp>
          <p:nvSpPr>
            <p:cNvPr id="40998" name="Text Box 11"/>
            <p:cNvSpPr txBox="1">
              <a:spLocks noChangeArrowheads="1"/>
            </p:cNvSpPr>
            <p:nvPr/>
          </p:nvSpPr>
          <p:spPr bwMode="auto">
            <a:xfrm>
              <a:off x="1310" y="602"/>
              <a:ext cx="45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b="0" dirty="0">
                  <a:latin typeface="Comic Sans MS" panose="030F0702030302020204" pitchFamily="66" charset="0"/>
                </a:rPr>
                <a:t>a′</a:t>
              </a:r>
            </a:p>
          </p:txBody>
        </p:sp>
      </p:grpSp>
      <p:grpSp>
        <p:nvGrpSpPr>
          <p:cNvPr id="8" name="Group 94"/>
          <p:cNvGrpSpPr>
            <a:grpSpLocks/>
          </p:cNvGrpSpPr>
          <p:nvPr/>
        </p:nvGrpSpPr>
        <p:grpSpPr bwMode="auto">
          <a:xfrm>
            <a:off x="3990975" y="1044575"/>
            <a:ext cx="1162050" cy="1452563"/>
            <a:chOff x="2514" y="658"/>
            <a:chExt cx="732" cy="915"/>
          </a:xfrm>
        </p:grpSpPr>
        <p:sp>
          <p:nvSpPr>
            <p:cNvPr id="40993" name="Rectangle 12"/>
            <p:cNvSpPr>
              <a:spLocks noChangeArrowheads="1"/>
            </p:cNvSpPr>
            <p:nvPr/>
          </p:nvSpPr>
          <p:spPr bwMode="auto">
            <a:xfrm>
              <a:off x="2514" y="658"/>
              <a:ext cx="732" cy="384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b="0"/>
            </a:p>
          </p:txBody>
        </p:sp>
        <p:sp>
          <p:nvSpPr>
            <p:cNvPr id="40994" name="Line 13"/>
            <p:cNvSpPr>
              <a:spLocks noChangeShapeType="1"/>
            </p:cNvSpPr>
            <p:nvPr/>
          </p:nvSpPr>
          <p:spPr bwMode="auto">
            <a:xfrm>
              <a:off x="2523" y="1042"/>
              <a:ext cx="0" cy="53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5" name="Line 14"/>
            <p:cNvSpPr>
              <a:spLocks noChangeShapeType="1"/>
            </p:cNvSpPr>
            <p:nvPr/>
          </p:nvSpPr>
          <p:spPr bwMode="auto">
            <a:xfrm flipH="1">
              <a:off x="3246" y="1042"/>
              <a:ext cx="0" cy="5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" name="Group 95"/>
          <p:cNvGrpSpPr>
            <a:grpSpLocks/>
          </p:cNvGrpSpPr>
          <p:nvPr/>
        </p:nvGrpSpPr>
        <p:grpSpPr bwMode="auto">
          <a:xfrm>
            <a:off x="3990975" y="2481263"/>
            <a:ext cx="2309813" cy="887412"/>
            <a:chOff x="2514" y="1563"/>
            <a:chExt cx="1455" cy="559"/>
          </a:xfrm>
        </p:grpSpPr>
        <p:sp>
          <p:nvSpPr>
            <p:cNvPr id="40990" name="Line 15"/>
            <p:cNvSpPr>
              <a:spLocks noChangeShapeType="1"/>
            </p:cNvSpPr>
            <p:nvPr/>
          </p:nvSpPr>
          <p:spPr bwMode="auto">
            <a:xfrm>
              <a:off x="2514" y="1563"/>
              <a:ext cx="686" cy="5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1" name="Line 16"/>
            <p:cNvSpPr>
              <a:spLocks noChangeShapeType="1"/>
            </p:cNvSpPr>
            <p:nvPr/>
          </p:nvSpPr>
          <p:spPr bwMode="auto">
            <a:xfrm>
              <a:off x="3246" y="1563"/>
              <a:ext cx="723" cy="55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92" name="AutoShape 17"/>
            <p:cNvSpPr>
              <a:spLocks noChangeArrowheads="1"/>
            </p:cNvSpPr>
            <p:nvPr/>
          </p:nvSpPr>
          <p:spPr bwMode="auto">
            <a:xfrm rot="4999" flipH="1">
              <a:off x="2906" y="1888"/>
              <a:ext cx="1062" cy="227"/>
            </a:xfrm>
            <a:prstGeom prst="parallelogram">
              <a:avLst>
                <a:gd name="adj" fmla="val 116960"/>
              </a:avLst>
            </a:prstGeom>
            <a:solidFill>
              <a:srgbClr val="3399FF"/>
            </a:solidFill>
            <a:ln w="9525">
              <a:solidFill>
                <a:srgbClr val="FFCCFF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b="0"/>
            </a:p>
          </p:txBody>
        </p:sp>
      </p:grpSp>
      <p:sp>
        <p:nvSpPr>
          <p:cNvPr id="20533" name="Text Box 53"/>
          <p:cNvSpPr txBox="1">
            <a:spLocks noChangeArrowheads="1"/>
          </p:cNvSpPr>
          <p:nvPr/>
        </p:nvSpPr>
        <p:spPr bwMode="auto">
          <a:xfrm>
            <a:off x="7451725" y="2565400"/>
            <a:ext cx="3778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3600"/>
              <a:t>?</a:t>
            </a:r>
          </a:p>
        </p:txBody>
      </p:sp>
      <p:sp>
        <p:nvSpPr>
          <p:cNvPr id="20534" name="Text Box 54"/>
          <p:cNvSpPr txBox="1">
            <a:spLocks noChangeArrowheads="1"/>
          </p:cNvSpPr>
          <p:nvPr/>
        </p:nvSpPr>
        <p:spPr bwMode="auto">
          <a:xfrm>
            <a:off x="2124075" y="4076700"/>
            <a:ext cx="17430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/>
              <a:t>Horizontal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/>
              <a:t>水平面</a:t>
            </a:r>
            <a:endParaRPr lang="en-US" altLang="zh-CN" sz="2400"/>
          </a:p>
        </p:txBody>
      </p:sp>
      <p:sp>
        <p:nvSpPr>
          <p:cNvPr id="40972" name="Text Box 55"/>
          <p:cNvSpPr txBox="1">
            <a:spLocks noChangeArrowheads="1"/>
          </p:cNvSpPr>
          <p:nvPr/>
        </p:nvSpPr>
        <p:spPr bwMode="auto">
          <a:xfrm>
            <a:off x="0" y="188913"/>
            <a:ext cx="1930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/>
              <a:t>Vertical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/>
              <a:t>正面</a:t>
            </a:r>
            <a:endParaRPr lang="en-US" altLang="zh-CN" sz="2400"/>
          </a:p>
        </p:txBody>
      </p:sp>
      <p:sp>
        <p:nvSpPr>
          <p:cNvPr id="20536" name="Text Box 56"/>
          <p:cNvSpPr txBox="1">
            <a:spLocks noChangeArrowheads="1"/>
          </p:cNvSpPr>
          <p:nvPr/>
        </p:nvSpPr>
        <p:spPr bwMode="auto">
          <a:xfrm>
            <a:off x="7740650" y="1557338"/>
            <a:ext cx="12477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/>
              <a:t>Wide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/>
              <a:t>侧面</a:t>
            </a:r>
            <a:endParaRPr lang="en-US" altLang="zh-CN" sz="2400"/>
          </a:p>
        </p:txBody>
      </p:sp>
      <p:pic>
        <p:nvPicPr>
          <p:cNvPr id="20566" name="Picture 8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868863"/>
            <a:ext cx="17018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7" name="Picture 8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797425"/>
            <a:ext cx="15843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8" name="Picture 8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797425"/>
            <a:ext cx="172720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2" name="AutoShape 92"/>
          <p:cNvSpPr>
            <a:spLocks noChangeArrowheads="1"/>
          </p:cNvSpPr>
          <p:nvPr/>
        </p:nvSpPr>
        <p:spPr bwMode="auto">
          <a:xfrm>
            <a:off x="2713038" y="2205038"/>
            <a:ext cx="142875" cy="360362"/>
          </a:xfrm>
          <a:prstGeom prst="upArrow">
            <a:avLst>
              <a:gd name="adj1" fmla="val 50000"/>
              <a:gd name="adj2" fmla="val 6304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0"/>
          </a:p>
        </p:txBody>
      </p:sp>
      <p:sp>
        <p:nvSpPr>
          <p:cNvPr id="20573" name="AutoShape 93"/>
          <p:cNvSpPr>
            <a:spLocks noChangeArrowheads="1"/>
          </p:cNvSpPr>
          <p:nvPr/>
        </p:nvSpPr>
        <p:spPr bwMode="auto">
          <a:xfrm rot="2362416">
            <a:off x="2297113" y="1628775"/>
            <a:ext cx="360362" cy="144463"/>
          </a:xfrm>
          <a:prstGeom prst="rightArrow">
            <a:avLst>
              <a:gd name="adj1" fmla="val 50000"/>
              <a:gd name="adj2" fmla="val 62351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0"/>
          </a:p>
        </p:txBody>
      </p:sp>
      <p:grpSp>
        <p:nvGrpSpPr>
          <p:cNvPr id="10" name="Group 107"/>
          <p:cNvGrpSpPr>
            <a:grpSpLocks/>
          </p:cNvGrpSpPr>
          <p:nvPr/>
        </p:nvGrpSpPr>
        <p:grpSpPr bwMode="auto">
          <a:xfrm>
            <a:off x="6300788" y="1196975"/>
            <a:ext cx="576262" cy="1223963"/>
            <a:chOff x="3969" y="754"/>
            <a:chExt cx="453" cy="861"/>
          </a:xfrm>
        </p:grpSpPr>
        <p:grpSp>
          <p:nvGrpSpPr>
            <p:cNvPr id="40980" name="Group 96"/>
            <p:cNvGrpSpPr>
              <a:grpSpLocks/>
            </p:cNvGrpSpPr>
            <p:nvPr/>
          </p:nvGrpSpPr>
          <p:grpSpPr bwMode="auto">
            <a:xfrm>
              <a:off x="3969" y="754"/>
              <a:ext cx="401" cy="811"/>
              <a:chOff x="3969" y="754"/>
              <a:chExt cx="401" cy="811"/>
            </a:xfrm>
          </p:grpSpPr>
          <p:sp>
            <p:nvSpPr>
              <p:cNvPr id="40987" name="Line 57"/>
              <p:cNvSpPr>
                <a:spLocks noChangeShapeType="1"/>
              </p:cNvSpPr>
              <p:nvPr/>
            </p:nvSpPr>
            <p:spPr bwMode="auto">
              <a:xfrm>
                <a:off x="3969" y="754"/>
                <a:ext cx="8" cy="471"/>
              </a:xfrm>
              <a:prstGeom prst="line">
                <a:avLst/>
              </a:prstGeom>
              <a:noFill/>
              <a:ln w="762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88" name="Line 58"/>
              <p:cNvSpPr>
                <a:spLocks noChangeShapeType="1"/>
              </p:cNvSpPr>
              <p:nvPr/>
            </p:nvSpPr>
            <p:spPr bwMode="auto">
              <a:xfrm>
                <a:off x="3969" y="754"/>
                <a:ext cx="401" cy="800"/>
              </a:xfrm>
              <a:prstGeom prst="line">
                <a:avLst/>
              </a:prstGeom>
              <a:noFill/>
              <a:ln w="762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89" name="Line 59"/>
              <p:cNvSpPr>
                <a:spLocks noChangeShapeType="1"/>
              </p:cNvSpPr>
              <p:nvPr/>
            </p:nvSpPr>
            <p:spPr bwMode="auto">
              <a:xfrm>
                <a:off x="3977" y="1217"/>
                <a:ext cx="393" cy="348"/>
              </a:xfrm>
              <a:prstGeom prst="line">
                <a:avLst/>
              </a:prstGeom>
              <a:noFill/>
              <a:ln w="76200">
                <a:solidFill>
                  <a:srgbClr val="FF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981" name="AutoShape 100"/>
            <p:cNvSpPr>
              <a:spLocks noChangeArrowheads="1"/>
            </p:cNvSpPr>
            <p:nvPr/>
          </p:nvSpPr>
          <p:spPr bwMode="auto">
            <a:xfrm rot="1485583">
              <a:off x="4001" y="1024"/>
              <a:ext cx="363" cy="284"/>
            </a:xfrm>
            <a:prstGeom prst="rtTriangle">
              <a:avLst/>
            </a:prstGeom>
            <a:solidFill>
              <a:srgbClr val="FF33CC"/>
            </a:solidFill>
            <a:ln w="9525">
              <a:solidFill>
                <a:srgbClr val="FF33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zh-CN" sz="2400" b="0"/>
            </a:p>
          </p:txBody>
        </p:sp>
        <p:sp>
          <p:nvSpPr>
            <p:cNvPr id="40982" name="Line 102"/>
            <p:cNvSpPr>
              <a:spLocks noChangeShapeType="1"/>
            </p:cNvSpPr>
            <p:nvPr/>
          </p:nvSpPr>
          <p:spPr bwMode="auto">
            <a:xfrm>
              <a:off x="4150" y="1298"/>
              <a:ext cx="181" cy="181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3" name="Line 103"/>
            <p:cNvSpPr>
              <a:spLocks noChangeShapeType="1"/>
            </p:cNvSpPr>
            <p:nvPr/>
          </p:nvSpPr>
          <p:spPr bwMode="auto">
            <a:xfrm>
              <a:off x="4241" y="1434"/>
              <a:ext cx="181" cy="181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4" name="Line 104"/>
            <p:cNvSpPr>
              <a:spLocks noChangeShapeType="1"/>
            </p:cNvSpPr>
            <p:nvPr/>
          </p:nvSpPr>
          <p:spPr bwMode="auto">
            <a:xfrm>
              <a:off x="3985" y="845"/>
              <a:ext cx="90" cy="272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5" name="Line 105"/>
            <p:cNvSpPr>
              <a:spLocks noChangeShapeType="1"/>
            </p:cNvSpPr>
            <p:nvPr/>
          </p:nvSpPr>
          <p:spPr bwMode="auto">
            <a:xfrm>
              <a:off x="3998" y="935"/>
              <a:ext cx="45" cy="318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986" name="Line 106"/>
            <p:cNvSpPr>
              <a:spLocks noChangeShapeType="1"/>
            </p:cNvSpPr>
            <p:nvPr/>
          </p:nvSpPr>
          <p:spPr bwMode="auto">
            <a:xfrm>
              <a:off x="4051" y="1207"/>
              <a:ext cx="273" cy="318"/>
            </a:xfrm>
            <a:prstGeom prst="line">
              <a:avLst/>
            </a:prstGeom>
            <a:noFill/>
            <a:ln w="76200">
              <a:solidFill>
                <a:srgbClr val="FF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9" dur="500"/>
                                        <p:tgtEl>
                                          <p:spTgt spid="2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3" grpId="0"/>
      <p:bldP spid="20534" grpId="0"/>
      <p:bldP spid="20536" grpId="0"/>
      <p:bldP spid="20572" grpId="0" animBg="1"/>
      <p:bldP spid="2057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2"/>
          <p:cNvSpPr>
            <a:spLocks noChangeShapeType="1"/>
          </p:cNvSpPr>
          <p:nvPr/>
        </p:nvSpPr>
        <p:spPr bwMode="auto">
          <a:xfrm>
            <a:off x="4005263" y="15875"/>
            <a:ext cx="1946275" cy="24971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87" name="Line 3"/>
          <p:cNvSpPr>
            <a:spLocks noChangeShapeType="1"/>
          </p:cNvSpPr>
          <p:nvPr/>
        </p:nvSpPr>
        <p:spPr bwMode="auto">
          <a:xfrm>
            <a:off x="5934075" y="2484438"/>
            <a:ext cx="17463" cy="34528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3236913" y="3833813"/>
            <a:ext cx="682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accent2"/>
                </a:solidFill>
              </a:rPr>
              <a:t>H</a:t>
            </a: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2582863" y="1206500"/>
            <a:ext cx="755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3300"/>
                </a:solidFill>
              </a:rPr>
              <a:t>V</a:t>
            </a: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5268913" y="2614613"/>
            <a:ext cx="639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CC00FF"/>
                </a:solidFill>
              </a:rPr>
              <a:t>W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0" y="5373688"/>
            <a:ext cx="56515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 b="0" i="1"/>
              <a:t>八个分角 </a:t>
            </a:r>
            <a:r>
              <a:rPr lang="en-US" altLang="zh-CN" sz="2400" b="0" i="1"/>
              <a:t>eight quadrants/Angles</a:t>
            </a:r>
            <a:r>
              <a:rPr lang="zh-CN" altLang="en-US" sz="2400"/>
              <a:t>：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400"/>
              <a:t>Ⅰ</a:t>
            </a:r>
            <a:r>
              <a:rPr lang="zh-CN" altLang="en-US" sz="2400"/>
              <a:t>、</a:t>
            </a:r>
            <a:r>
              <a:rPr lang="en-US" altLang="zh-CN" sz="2400"/>
              <a:t>Ⅱ</a:t>
            </a:r>
            <a:r>
              <a:rPr lang="zh-CN" altLang="en-US" sz="2400"/>
              <a:t>、</a:t>
            </a:r>
            <a:r>
              <a:rPr lang="en-US" altLang="zh-CN" sz="2400"/>
              <a:t>Ⅲ</a:t>
            </a:r>
            <a:r>
              <a:rPr lang="zh-CN" altLang="en-US" sz="2400"/>
              <a:t>、</a:t>
            </a:r>
            <a:r>
              <a:rPr lang="en-US" altLang="zh-CN" sz="2400"/>
              <a:t>Ⅳ</a:t>
            </a:r>
            <a:r>
              <a:rPr lang="zh-CN" altLang="en-US" sz="2400"/>
              <a:t>、</a:t>
            </a:r>
            <a:r>
              <a:rPr lang="en-US" altLang="zh-CN" sz="2400"/>
              <a:t>Ⅴ</a:t>
            </a:r>
            <a:r>
              <a:rPr lang="zh-CN" altLang="en-US" sz="2400"/>
              <a:t>、</a:t>
            </a:r>
            <a:r>
              <a:rPr lang="en-US" altLang="zh-CN" sz="2400"/>
              <a:t>Ⅵ</a:t>
            </a:r>
            <a:r>
              <a:rPr lang="zh-CN" altLang="en-US" sz="2400"/>
              <a:t>、</a:t>
            </a:r>
            <a:r>
              <a:rPr lang="en-US" altLang="zh-CN" sz="2400"/>
              <a:t>Ⅶ</a:t>
            </a:r>
            <a:r>
              <a:rPr lang="zh-CN" altLang="en-US" sz="2400"/>
              <a:t>、</a:t>
            </a:r>
            <a:r>
              <a:rPr lang="en-US" altLang="zh-CN" sz="2400"/>
              <a:t>Ⅷ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5867400" y="5445125"/>
            <a:ext cx="3097213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/>
              <a:t>In China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/>
              <a:t>-</a:t>
            </a:r>
            <a:r>
              <a:rPr lang="en-US" altLang="zh-CN" sz="2000" b="0" i="1"/>
              <a:t>First Angle </a:t>
            </a:r>
            <a:r>
              <a:rPr lang="zh-CN" altLang="en-US" sz="2000" b="0" i="1"/>
              <a:t>第一分角</a:t>
            </a:r>
            <a:endParaRPr lang="en-US" altLang="zh-CN" sz="2000" b="0" i="1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 flipH="1">
            <a:off x="4003675" y="0"/>
            <a:ext cx="1588" cy="1116013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4775200" y="2871788"/>
            <a:ext cx="1165225" cy="17097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 flipH="1">
            <a:off x="4803775" y="1160463"/>
            <a:ext cx="58738" cy="1727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1800225" y="1828800"/>
            <a:ext cx="1509713" cy="27432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 flipV="1">
            <a:off x="3324225" y="4527550"/>
            <a:ext cx="5441950" cy="444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8" name="Line 14"/>
          <p:cNvSpPr>
            <a:spLocks noChangeShapeType="1"/>
          </p:cNvSpPr>
          <p:nvPr/>
        </p:nvSpPr>
        <p:spPr bwMode="auto">
          <a:xfrm>
            <a:off x="7620000" y="2843213"/>
            <a:ext cx="1146175" cy="16700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9" name="Line 15"/>
          <p:cNvSpPr>
            <a:spLocks noChangeShapeType="1"/>
          </p:cNvSpPr>
          <p:nvPr/>
        </p:nvSpPr>
        <p:spPr bwMode="auto">
          <a:xfrm>
            <a:off x="2397125" y="1117600"/>
            <a:ext cx="5208588" cy="142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0" name="Line 16"/>
          <p:cNvSpPr>
            <a:spLocks noChangeShapeType="1"/>
          </p:cNvSpPr>
          <p:nvPr/>
        </p:nvSpPr>
        <p:spPr bwMode="auto">
          <a:xfrm flipH="1" flipV="1">
            <a:off x="2424113" y="1160463"/>
            <a:ext cx="0" cy="17557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>
            <a:off x="5907088" y="2873375"/>
            <a:ext cx="1741487" cy="142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2" name="Line 18"/>
          <p:cNvSpPr>
            <a:spLocks noChangeShapeType="1"/>
          </p:cNvSpPr>
          <p:nvPr/>
        </p:nvSpPr>
        <p:spPr bwMode="auto">
          <a:xfrm flipH="1">
            <a:off x="2438400" y="2901950"/>
            <a:ext cx="2351088" cy="142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3" name="Line 19"/>
          <p:cNvSpPr>
            <a:spLocks noChangeShapeType="1"/>
          </p:cNvSpPr>
          <p:nvPr/>
        </p:nvSpPr>
        <p:spPr bwMode="auto">
          <a:xfrm>
            <a:off x="7605713" y="1131888"/>
            <a:ext cx="0" cy="17557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4" name="Line 20"/>
          <p:cNvSpPr>
            <a:spLocks noChangeShapeType="1"/>
          </p:cNvSpPr>
          <p:nvPr/>
        </p:nvSpPr>
        <p:spPr bwMode="auto">
          <a:xfrm>
            <a:off x="1814513" y="1857375"/>
            <a:ext cx="609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5" name="Line 21"/>
          <p:cNvSpPr>
            <a:spLocks noChangeShapeType="1"/>
          </p:cNvSpPr>
          <p:nvPr/>
        </p:nvSpPr>
        <p:spPr bwMode="auto">
          <a:xfrm>
            <a:off x="2438400" y="2917825"/>
            <a:ext cx="0" cy="16827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6" name="Line 22"/>
          <p:cNvSpPr>
            <a:spLocks noChangeShapeType="1"/>
          </p:cNvSpPr>
          <p:nvPr/>
        </p:nvSpPr>
        <p:spPr bwMode="auto">
          <a:xfrm flipV="1">
            <a:off x="2424113" y="4600575"/>
            <a:ext cx="2552700" cy="142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7" name="Line 23"/>
          <p:cNvSpPr>
            <a:spLocks noChangeShapeType="1"/>
          </p:cNvSpPr>
          <p:nvPr/>
        </p:nvSpPr>
        <p:spPr bwMode="auto">
          <a:xfrm flipV="1">
            <a:off x="7780338" y="4543425"/>
            <a:ext cx="14287" cy="10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8" name="Line 24"/>
          <p:cNvSpPr>
            <a:spLocks noChangeShapeType="1"/>
          </p:cNvSpPr>
          <p:nvPr/>
        </p:nvSpPr>
        <p:spPr bwMode="auto">
          <a:xfrm flipH="1" flipV="1">
            <a:off x="4964113" y="4630738"/>
            <a:ext cx="987425" cy="12906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9" name="Line 25"/>
          <p:cNvSpPr>
            <a:spLocks noChangeShapeType="1"/>
          </p:cNvSpPr>
          <p:nvPr/>
        </p:nvSpPr>
        <p:spPr bwMode="auto">
          <a:xfrm>
            <a:off x="5965825" y="4630738"/>
            <a:ext cx="18573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 flipV="1">
            <a:off x="4964113" y="4557713"/>
            <a:ext cx="14287" cy="873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3" name="Rectangle 39"/>
          <p:cNvSpPr>
            <a:spLocks noChangeArrowheads="1"/>
          </p:cNvSpPr>
          <p:nvPr/>
        </p:nvSpPr>
        <p:spPr bwMode="auto">
          <a:xfrm>
            <a:off x="2859088" y="298926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Ⅰ</a:t>
            </a:r>
          </a:p>
        </p:txBody>
      </p:sp>
      <p:sp>
        <p:nvSpPr>
          <p:cNvPr id="21544" name="Rectangle 40"/>
          <p:cNvSpPr>
            <a:spLocks noChangeArrowheads="1"/>
          </p:cNvSpPr>
          <p:nvPr/>
        </p:nvSpPr>
        <p:spPr bwMode="auto">
          <a:xfrm>
            <a:off x="1885950" y="136525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Ⅱ</a:t>
            </a:r>
          </a:p>
        </p:txBody>
      </p:sp>
      <p:sp>
        <p:nvSpPr>
          <p:cNvPr id="21545" name="Rectangle 41"/>
          <p:cNvSpPr>
            <a:spLocks noChangeArrowheads="1"/>
          </p:cNvSpPr>
          <p:nvPr/>
        </p:nvSpPr>
        <p:spPr bwMode="auto">
          <a:xfrm>
            <a:off x="1619250" y="32131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Ⅲ</a:t>
            </a:r>
          </a:p>
        </p:txBody>
      </p:sp>
      <p:sp>
        <p:nvSpPr>
          <p:cNvPr id="21546" name="Rectangle 42"/>
          <p:cNvSpPr>
            <a:spLocks noChangeArrowheads="1"/>
          </p:cNvSpPr>
          <p:nvPr/>
        </p:nvSpPr>
        <p:spPr bwMode="auto">
          <a:xfrm>
            <a:off x="2452688" y="384651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Ⅳ</a:t>
            </a:r>
          </a:p>
        </p:txBody>
      </p:sp>
      <p:sp>
        <p:nvSpPr>
          <p:cNvPr id="21547" name="Rectangle 43"/>
          <p:cNvSpPr>
            <a:spLocks noChangeArrowheads="1"/>
          </p:cNvSpPr>
          <p:nvPr/>
        </p:nvSpPr>
        <p:spPr bwMode="auto">
          <a:xfrm>
            <a:off x="6575425" y="29464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Ⅴ</a:t>
            </a:r>
          </a:p>
        </p:txBody>
      </p:sp>
      <p:sp>
        <p:nvSpPr>
          <p:cNvPr id="21548" name="Rectangle 44"/>
          <p:cNvSpPr>
            <a:spLocks noChangeArrowheads="1"/>
          </p:cNvSpPr>
          <p:nvPr/>
        </p:nvSpPr>
        <p:spPr bwMode="auto">
          <a:xfrm>
            <a:off x="5341938" y="5365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Ⅵ</a:t>
            </a:r>
          </a:p>
        </p:txBody>
      </p:sp>
      <p:sp>
        <p:nvSpPr>
          <p:cNvPr id="21549" name="Rectangle 45"/>
          <p:cNvSpPr>
            <a:spLocks noChangeArrowheads="1"/>
          </p:cNvSpPr>
          <p:nvPr/>
        </p:nvSpPr>
        <p:spPr bwMode="auto">
          <a:xfrm>
            <a:off x="7272338" y="471646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Ⅷ</a:t>
            </a:r>
          </a:p>
        </p:txBody>
      </p:sp>
      <p:sp>
        <p:nvSpPr>
          <p:cNvPr id="42018" name="Text Box 46"/>
          <p:cNvSpPr txBox="1">
            <a:spLocks noChangeArrowheads="1"/>
          </p:cNvSpPr>
          <p:nvPr/>
        </p:nvSpPr>
        <p:spPr bwMode="auto">
          <a:xfrm>
            <a:off x="0" y="0"/>
            <a:ext cx="237807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Three-projection-plane System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三面投影体系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/>
      <p:bldP spid="21512" grpId="0"/>
      <p:bldP spid="21543" grpId="0"/>
      <p:bldP spid="21544" grpId="0"/>
      <p:bldP spid="21545" grpId="0"/>
      <p:bldP spid="21546" grpId="0"/>
      <p:bldP spid="21547" grpId="0"/>
      <p:bldP spid="21548" grpId="0"/>
      <p:bldP spid="215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213350" y="2219325"/>
            <a:ext cx="3281363" cy="1331913"/>
            <a:chOff x="3284" y="1795"/>
            <a:chExt cx="2067" cy="839"/>
          </a:xfrm>
        </p:grpSpPr>
        <p:sp>
          <p:nvSpPr>
            <p:cNvPr id="43035" name="AutoShape 3"/>
            <p:cNvSpPr>
              <a:spLocks noChangeArrowheads="1"/>
            </p:cNvSpPr>
            <p:nvPr/>
          </p:nvSpPr>
          <p:spPr bwMode="auto">
            <a:xfrm rot="10800000" flipH="1">
              <a:off x="3284" y="1795"/>
              <a:ext cx="2067" cy="783"/>
            </a:xfrm>
            <a:prstGeom prst="parallelogram">
              <a:avLst>
                <a:gd name="adj" fmla="val 99605"/>
              </a:avLst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3036" name="Text Box 4"/>
            <p:cNvSpPr txBox="1">
              <a:spLocks noChangeArrowheads="1"/>
            </p:cNvSpPr>
            <p:nvPr/>
          </p:nvSpPr>
          <p:spPr bwMode="auto">
            <a:xfrm>
              <a:off x="4033" y="2346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H</a:t>
              </a:r>
              <a:endParaRPr lang="en-US" altLang="zh-CN" sz="1800"/>
            </a:p>
          </p:txBody>
        </p:sp>
      </p:grpSp>
      <p:grpSp>
        <p:nvGrpSpPr>
          <p:cNvPr id="3" name="Group 5"/>
          <p:cNvGrpSpPr/>
          <p:nvPr/>
        </p:nvGrpSpPr>
        <p:grpSpPr bwMode="auto">
          <a:xfrm>
            <a:off x="7250116" y="766763"/>
            <a:ext cx="1247775" cy="2701925"/>
            <a:chOff x="4581" y="887"/>
            <a:chExt cx="786" cy="1702"/>
          </a:xfrm>
          <a:solidFill>
            <a:srgbClr val="99CCFF"/>
          </a:solidFill>
        </p:grpSpPr>
        <p:sp>
          <p:nvSpPr>
            <p:cNvPr id="32795" name="Freeform 6"/>
            <p:cNvSpPr/>
            <p:nvPr/>
          </p:nvSpPr>
          <p:spPr bwMode="auto">
            <a:xfrm>
              <a:off x="4581" y="887"/>
              <a:ext cx="786" cy="1702"/>
            </a:xfrm>
            <a:custGeom>
              <a:avLst/>
              <a:gdLst>
                <a:gd name="T0" fmla="*/ 0 w 786"/>
                <a:gd name="T1" fmla="*/ 0 h 1702"/>
                <a:gd name="T2" fmla="*/ 0 w 786"/>
                <a:gd name="T3" fmla="*/ 917 h 1702"/>
                <a:gd name="T4" fmla="*/ 785 w 786"/>
                <a:gd name="T5" fmla="*/ 1702 h 1702"/>
                <a:gd name="T6" fmla="*/ 786 w 786"/>
                <a:gd name="T7" fmla="*/ 786 h 1702"/>
                <a:gd name="T8" fmla="*/ 0 w 786"/>
                <a:gd name="T9" fmla="*/ 0 h 17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6"/>
                <a:gd name="T16" fmla="*/ 0 h 1702"/>
                <a:gd name="T17" fmla="*/ 786 w 786"/>
                <a:gd name="T18" fmla="*/ 1702 h 17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6" h="1702">
                  <a:moveTo>
                    <a:pt x="0" y="0"/>
                  </a:moveTo>
                  <a:lnTo>
                    <a:pt x="0" y="917"/>
                  </a:lnTo>
                  <a:lnTo>
                    <a:pt x="785" y="1702"/>
                  </a:lnTo>
                  <a:lnTo>
                    <a:pt x="786" y="78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kumimoji="1" lang="zh-CN" altLang="en-US">
                <a:ea typeface="黑体" panose="02010609060101010101" pitchFamily="2" charset="-122"/>
              </a:endParaRPr>
            </a:p>
          </p:txBody>
        </p:sp>
        <p:sp>
          <p:nvSpPr>
            <p:cNvPr id="32796" name="Text Box 7"/>
            <p:cNvSpPr txBox="1">
              <a:spLocks noChangeArrowheads="1"/>
            </p:cNvSpPr>
            <p:nvPr/>
          </p:nvSpPr>
          <p:spPr bwMode="auto">
            <a:xfrm>
              <a:off x="5026" y="1702"/>
              <a:ext cx="308" cy="2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kumimoji="1" lang="en-US" altLang="zh-CN" dirty="0">
                  <a:ea typeface="黑体" panose="02010609060101010101" pitchFamily="2" charset="-122"/>
                </a:rPr>
                <a:t>W</a:t>
              </a:r>
              <a:endParaRPr kumimoji="1" lang="en-US" altLang="zh-CN" sz="1800" dirty="0">
                <a:ea typeface="黑体" panose="02010609060101010101" pitchFamily="2" charset="-122"/>
              </a:endParaRPr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5153025" y="717550"/>
            <a:ext cx="2097088" cy="1500188"/>
            <a:chOff x="3246" y="849"/>
            <a:chExt cx="1321" cy="945"/>
          </a:xfrm>
        </p:grpSpPr>
        <p:sp>
          <p:nvSpPr>
            <p:cNvPr id="43033" name="Rectangle 9"/>
            <p:cNvSpPr>
              <a:spLocks noChangeArrowheads="1"/>
            </p:cNvSpPr>
            <p:nvPr/>
          </p:nvSpPr>
          <p:spPr bwMode="auto">
            <a:xfrm>
              <a:off x="3284" y="885"/>
              <a:ext cx="1283" cy="909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3034" name="Text Box 10"/>
            <p:cNvSpPr txBox="1">
              <a:spLocks noChangeArrowheads="1"/>
            </p:cNvSpPr>
            <p:nvPr/>
          </p:nvSpPr>
          <p:spPr bwMode="auto">
            <a:xfrm>
              <a:off x="3246" y="849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V</a:t>
              </a:r>
              <a:endParaRPr lang="en-US" altLang="zh-CN" sz="1800"/>
            </a:p>
          </p:txBody>
        </p:sp>
      </p:grp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609600" y="115888"/>
            <a:ext cx="4033838" cy="641350"/>
          </a:xfrm>
          <a:prstGeom prst="rect">
            <a:avLst/>
          </a:prstGeom>
          <a:gradFill rotWithShape="0">
            <a:gsLst>
              <a:gs pos="0">
                <a:srgbClr val="FFCCFF"/>
              </a:gs>
              <a:gs pos="50000">
                <a:srgbClr val="FFFF00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3300"/>
                </a:solidFill>
              </a:rPr>
              <a:t>投影面 </a:t>
            </a:r>
            <a:r>
              <a:rPr lang="en-US" altLang="zh-CN" sz="2400" b="0" i="1">
                <a:solidFill>
                  <a:srgbClr val="FF3300"/>
                </a:solidFill>
              </a:rPr>
              <a:t>Projection Plane</a:t>
            </a:r>
            <a:endParaRPr lang="en-US" altLang="zh-CN" sz="2400" b="0" i="1"/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369888" y="685800"/>
            <a:ext cx="484981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◆</a:t>
            </a:r>
            <a:r>
              <a:rPr lang="zh-CN" altLang="en-US"/>
              <a:t>正面</a:t>
            </a:r>
            <a:r>
              <a:rPr lang="en-US" altLang="zh-CN" sz="2000" b="0" i="1"/>
              <a:t>Vertical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/>
              <a:t>（简称正面或</a:t>
            </a:r>
            <a:r>
              <a:rPr lang="en-US" altLang="zh-CN"/>
              <a:t>V</a:t>
            </a:r>
            <a:r>
              <a:rPr lang="zh-CN" altLang="en-US"/>
              <a:t>面）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411163" y="1597025"/>
            <a:ext cx="43862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◆</a:t>
            </a:r>
            <a:r>
              <a:rPr lang="zh-CN" altLang="en-US"/>
              <a:t>水平面</a:t>
            </a:r>
            <a:r>
              <a:rPr lang="en-US" altLang="zh-CN" sz="2000" b="0" i="1"/>
              <a:t>Horizontal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/>
              <a:t>（简称水平面或</a:t>
            </a:r>
            <a:r>
              <a:rPr lang="en-US" altLang="zh-CN"/>
              <a:t>H</a:t>
            </a:r>
            <a:r>
              <a:rPr lang="zh-CN" altLang="en-US"/>
              <a:t>面）</a:t>
            </a: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409575" y="2576513"/>
            <a:ext cx="43878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◆</a:t>
            </a:r>
            <a:r>
              <a:rPr lang="zh-CN" altLang="en-US"/>
              <a:t>侧面</a:t>
            </a:r>
            <a:r>
              <a:rPr lang="en-US" altLang="zh-CN" sz="2000" b="0" i="1"/>
              <a:t>Wide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  (</a:t>
            </a:r>
            <a:r>
              <a:rPr lang="zh-CN" altLang="en-US"/>
              <a:t>简称侧面或</a:t>
            </a:r>
            <a:r>
              <a:rPr lang="en-US" altLang="zh-CN"/>
              <a:t>W</a:t>
            </a:r>
            <a:r>
              <a:rPr lang="zh-CN" altLang="en-US"/>
              <a:t>面）</a:t>
            </a: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554038" y="3635375"/>
            <a:ext cx="3802062" cy="641350"/>
          </a:xfrm>
          <a:prstGeom prst="rect">
            <a:avLst/>
          </a:prstGeom>
          <a:gradFill rotWithShape="0">
            <a:gsLst>
              <a:gs pos="0">
                <a:srgbClr val="FFCCFF"/>
              </a:gs>
              <a:gs pos="50000">
                <a:srgbClr val="FFFF00"/>
              </a:gs>
              <a:gs pos="100000">
                <a:srgbClr val="FFCC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3300"/>
                </a:solidFill>
              </a:rPr>
              <a:t>投影轴 </a:t>
            </a:r>
            <a:r>
              <a:rPr lang="en-US" altLang="zh-CN" sz="2400" b="0" i="1">
                <a:solidFill>
                  <a:srgbClr val="FF3300"/>
                </a:solidFill>
              </a:rPr>
              <a:t>Projection  Axis</a:t>
            </a:r>
            <a:endParaRPr lang="en-US" altLang="zh-CN" sz="1400" b="0" i="1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4792663" y="1887538"/>
            <a:ext cx="2781300" cy="533400"/>
            <a:chOff x="3019" y="1586"/>
            <a:chExt cx="1752" cy="336"/>
          </a:xfrm>
        </p:grpSpPr>
        <p:sp>
          <p:nvSpPr>
            <p:cNvPr id="43030" name="Text Box 17"/>
            <p:cNvSpPr txBox="1">
              <a:spLocks noChangeArrowheads="1"/>
            </p:cNvSpPr>
            <p:nvPr/>
          </p:nvSpPr>
          <p:spPr bwMode="auto">
            <a:xfrm>
              <a:off x="4559" y="163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o</a:t>
              </a:r>
              <a:endParaRPr lang="en-US" altLang="zh-CN" sz="1800"/>
            </a:p>
          </p:txBody>
        </p:sp>
        <p:sp>
          <p:nvSpPr>
            <p:cNvPr id="43031" name="Freeform 18"/>
            <p:cNvSpPr>
              <a:spLocks noChangeArrowheads="1"/>
            </p:cNvSpPr>
            <p:nvPr/>
          </p:nvSpPr>
          <p:spPr bwMode="auto">
            <a:xfrm>
              <a:off x="3036" y="1807"/>
              <a:ext cx="1544" cy="1"/>
            </a:xfrm>
            <a:custGeom>
              <a:avLst/>
              <a:gdLst>
                <a:gd name="T0" fmla="*/ 1544 w 1544"/>
                <a:gd name="T1" fmla="*/ 0 h 1"/>
                <a:gd name="T2" fmla="*/ 0 w 1544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44" h="1">
                  <a:moveTo>
                    <a:pt x="1544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2" name="Text Box 19"/>
            <p:cNvSpPr txBox="1">
              <a:spLocks noChangeArrowheads="1"/>
            </p:cNvSpPr>
            <p:nvPr/>
          </p:nvSpPr>
          <p:spPr bwMode="auto">
            <a:xfrm>
              <a:off x="3019" y="158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X</a:t>
              </a:r>
              <a:endParaRPr lang="en-US" altLang="zh-CN" sz="1800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6964363" y="331788"/>
            <a:ext cx="387350" cy="1906587"/>
            <a:chOff x="4387" y="606"/>
            <a:chExt cx="244" cy="1201"/>
          </a:xfrm>
        </p:grpSpPr>
        <p:sp>
          <p:nvSpPr>
            <p:cNvPr id="43028" name="Line 21"/>
            <p:cNvSpPr>
              <a:spLocks noChangeShapeType="1"/>
            </p:cNvSpPr>
            <p:nvPr/>
          </p:nvSpPr>
          <p:spPr bwMode="auto">
            <a:xfrm>
              <a:off x="4580" y="659"/>
              <a:ext cx="0" cy="11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29" name="Text Box 22"/>
            <p:cNvSpPr txBox="1">
              <a:spLocks noChangeArrowheads="1"/>
            </p:cNvSpPr>
            <p:nvPr/>
          </p:nvSpPr>
          <p:spPr bwMode="auto">
            <a:xfrm>
              <a:off x="4387" y="606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Z</a:t>
              </a:r>
              <a:endParaRPr lang="en-US" altLang="zh-CN" sz="1800"/>
            </a:p>
          </p:txBody>
        </p:sp>
      </p:grp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773113" y="4178300"/>
            <a:ext cx="4879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OX</a:t>
            </a:r>
            <a:r>
              <a:rPr lang="zh-CN" altLang="en-US"/>
              <a:t>轴   </a:t>
            </a:r>
            <a:r>
              <a:rPr lang="en-US" altLang="zh-CN"/>
              <a:t>V</a:t>
            </a:r>
            <a:r>
              <a:rPr lang="zh-CN" altLang="en-US"/>
              <a:t>面与</a:t>
            </a:r>
            <a:r>
              <a:rPr lang="en-US" altLang="zh-CN"/>
              <a:t>H</a:t>
            </a:r>
            <a:r>
              <a:rPr lang="zh-CN" altLang="en-US"/>
              <a:t>面的交线</a:t>
            </a:r>
          </a:p>
        </p:txBody>
      </p:sp>
      <p:sp>
        <p:nvSpPr>
          <p:cNvPr id="22552" name="Text Box 24"/>
          <p:cNvSpPr txBox="1">
            <a:spLocks noChangeArrowheads="1"/>
          </p:cNvSpPr>
          <p:nvPr/>
        </p:nvSpPr>
        <p:spPr bwMode="auto">
          <a:xfrm>
            <a:off x="773113" y="5040313"/>
            <a:ext cx="46212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OZ</a:t>
            </a:r>
            <a:r>
              <a:rPr lang="zh-CN" altLang="en-US"/>
              <a:t>轴   </a:t>
            </a:r>
            <a:r>
              <a:rPr lang="en-US" altLang="zh-CN"/>
              <a:t>V</a:t>
            </a:r>
            <a:r>
              <a:rPr lang="zh-CN" altLang="en-US"/>
              <a:t>面与</a:t>
            </a:r>
            <a:r>
              <a:rPr lang="en-US" altLang="zh-CN"/>
              <a:t>W</a:t>
            </a:r>
            <a:r>
              <a:rPr lang="zh-CN" altLang="en-US"/>
              <a:t>面的交线</a:t>
            </a:r>
          </a:p>
        </p:txBody>
      </p:sp>
      <p:sp>
        <p:nvSpPr>
          <p:cNvPr id="22553" name="Text Box 25"/>
          <p:cNvSpPr txBox="1">
            <a:spLocks noChangeArrowheads="1"/>
          </p:cNvSpPr>
          <p:nvPr/>
        </p:nvSpPr>
        <p:spPr bwMode="auto">
          <a:xfrm>
            <a:off x="760413" y="4597400"/>
            <a:ext cx="53038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OY</a:t>
            </a:r>
            <a:r>
              <a:rPr lang="zh-CN" altLang="en-US"/>
              <a:t>轴   </a:t>
            </a:r>
            <a:r>
              <a:rPr lang="en-US" altLang="zh-CN"/>
              <a:t>H</a:t>
            </a:r>
            <a:r>
              <a:rPr lang="zh-CN" altLang="en-US"/>
              <a:t>面与</a:t>
            </a:r>
            <a:r>
              <a:rPr lang="en-US" altLang="zh-CN"/>
              <a:t>W</a:t>
            </a:r>
            <a:r>
              <a:rPr lang="zh-CN" altLang="en-US"/>
              <a:t>面的交线</a:t>
            </a:r>
          </a:p>
        </p:txBody>
      </p:sp>
      <p:sp>
        <p:nvSpPr>
          <p:cNvPr id="43023" name="Freeform 26"/>
          <p:cNvSpPr>
            <a:spLocks noChangeArrowheads="1"/>
          </p:cNvSpPr>
          <p:nvPr/>
        </p:nvSpPr>
        <p:spPr bwMode="auto">
          <a:xfrm>
            <a:off x="7261225" y="790575"/>
            <a:ext cx="1258888" cy="2701925"/>
          </a:xfrm>
          <a:custGeom>
            <a:avLst/>
            <a:gdLst>
              <a:gd name="T0" fmla="*/ 0 w 793"/>
              <a:gd name="T1" fmla="*/ 0 h 1702"/>
              <a:gd name="T2" fmla="*/ 2147483646 w 793"/>
              <a:gd name="T3" fmla="*/ 2147483646 h 1702"/>
              <a:gd name="T4" fmla="*/ 2147483646 w 793"/>
              <a:gd name="T5" fmla="*/ 2147483646 h 1702"/>
              <a:gd name="T6" fmla="*/ 0 w 793"/>
              <a:gd name="T7" fmla="*/ 2147483646 h 1702"/>
              <a:gd name="T8" fmla="*/ 0 w 793"/>
              <a:gd name="T9" fmla="*/ 0 h 17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93" h="1702">
                <a:moveTo>
                  <a:pt x="0" y="0"/>
                </a:moveTo>
                <a:lnTo>
                  <a:pt x="771" y="771"/>
                </a:lnTo>
                <a:lnTo>
                  <a:pt x="793" y="1702"/>
                </a:lnTo>
                <a:lnTo>
                  <a:pt x="0" y="90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7240588" y="2219325"/>
            <a:ext cx="1644650" cy="1514475"/>
            <a:chOff x="4574" y="1795"/>
            <a:chExt cx="1036" cy="954"/>
          </a:xfrm>
        </p:grpSpPr>
        <p:sp>
          <p:nvSpPr>
            <p:cNvPr id="43026" name="Text Box 28"/>
            <p:cNvSpPr txBox="1">
              <a:spLocks noChangeArrowheads="1"/>
            </p:cNvSpPr>
            <p:nvPr/>
          </p:nvSpPr>
          <p:spPr bwMode="auto">
            <a:xfrm>
              <a:off x="5355" y="2461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Y</a:t>
              </a:r>
            </a:p>
          </p:txBody>
        </p:sp>
        <p:sp>
          <p:nvSpPr>
            <p:cNvPr id="43027" name="Line 29"/>
            <p:cNvSpPr>
              <a:spLocks noChangeShapeType="1"/>
            </p:cNvSpPr>
            <p:nvPr/>
          </p:nvSpPr>
          <p:spPr bwMode="auto">
            <a:xfrm>
              <a:off x="4574" y="1795"/>
              <a:ext cx="832" cy="832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58" name="AutoShape 30"/>
          <p:cNvSpPr>
            <a:spLocks noChangeArrowheads="1"/>
          </p:cNvSpPr>
          <p:nvPr/>
        </p:nvSpPr>
        <p:spPr bwMode="auto">
          <a:xfrm>
            <a:off x="5795963" y="3992563"/>
            <a:ext cx="3286125" cy="1485900"/>
          </a:xfrm>
          <a:prstGeom prst="wedgeEllipseCallout">
            <a:avLst>
              <a:gd name="adj1" fmla="val 7824"/>
              <a:gd name="adj2" fmla="val -79486"/>
            </a:avLst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/>
              <a:t>三个投影面互相垂直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75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75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75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75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2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9" grpId="0" animBg="1"/>
      <p:bldP spid="22540" grpId="0"/>
      <p:bldP spid="22541" grpId="0"/>
      <p:bldP spid="22542" grpId="0"/>
      <p:bldP spid="22543" grpId="0" animBg="1"/>
      <p:bldP spid="22551" grpId="0"/>
      <p:bldP spid="22552" grpId="0"/>
      <p:bldP spid="22553" grpId="0"/>
      <p:bldP spid="225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/>
          <p:cNvGrpSpPr/>
          <p:nvPr/>
        </p:nvGrpSpPr>
        <p:grpSpPr bwMode="auto">
          <a:xfrm>
            <a:off x="2800350" y="1522412"/>
            <a:ext cx="1389063" cy="1468437"/>
            <a:chOff x="1764" y="959"/>
            <a:chExt cx="875" cy="925"/>
          </a:xfrm>
          <a:solidFill>
            <a:srgbClr val="99CCFF"/>
          </a:solidFill>
        </p:grpSpPr>
        <p:sp>
          <p:nvSpPr>
            <p:cNvPr id="33821" name="Rectangle 2"/>
            <p:cNvSpPr>
              <a:spLocks noChangeArrowheads="1"/>
            </p:cNvSpPr>
            <p:nvPr/>
          </p:nvSpPr>
          <p:spPr bwMode="auto">
            <a:xfrm>
              <a:off x="1764" y="1014"/>
              <a:ext cx="847" cy="87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kumimoji="1" lang="zh-CN" altLang="en-US">
                <a:ea typeface="黑体" panose="02010609060101010101" pitchFamily="2" charset="-122"/>
              </a:endParaRPr>
            </a:p>
          </p:txBody>
        </p:sp>
        <p:sp>
          <p:nvSpPr>
            <p:cNvPr id="33822" name="Text Box 3"/>
            <p:cNvSpPr txBox="1">
              <a:spLocks noChangeArrowheads="1"/>
            </p:cNvSpPr>
            <p:nvPr/>
          </p:nvSpPr>
          <p:spPr bwMode="auto">
            <a:xfrm>
              <a:off x="2331" y="959"/>
              <a:ext cx="308" cy="288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r>
                <a:rPr kumimoji="1" lang="en-US" altLang="zh-CN" dirty="0">
                  <a:ea typeface="黑体" panose="02010609060101010101" pitchFamily="2" charset="-122"/>
                </a:rPr>
                <a:t>W</a:t>
              </a:r>
              <a:endParaRPr kumimoji="1" lang="en-US" altLang="zh-CN" sz="1800" dirty="0">
                <a:ea typeface="黑体" panose="02010609060101010101" pitchFamily="2" charset="-122"/>
              </a:endParaRPr>
            </a:p>
          </p:txBody>
        </p:sp>
      </p:grp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682625" y="1503363"/>
            <a:ext cx="2117725" cy="1487487"/>
            <a:chOff x="612" y="597"/>
            <a:chExt cx="1334" cy="937"/>
          </a:xfrm>
        </p:grpSpPr>
        <p:sp>
          <p:nvSpPr>
            <p:cNvPr id="44059" name="Rectangle 5"/>
            <p:cNvSpPr>
              <a:spLocks noChangeArrowheads="1"/>
            </p:cNvSpPr>
            <p:nvPr/>
          </p:nvSpPr>
          <p:spPr bwMode="auto">
            <a:xfrm>
              <a:off x="661" y="664"/>
              <a:ext cx="1285" cy="870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4060" name="Text Box 6"/>
            <p:cNvSpPr txBox="1">
              <a:spLocks noChangeArrowheads="1"/>
            </p:cNvSpPr>
            <p:nvPr/>
          </p:nvSpPr>
          <p:spPr bwMode="auto">
            <a:xfrm>
              <a:off x="612" y="59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V</a:t>
              </a:r>
              <a:endParaRPr lang="en-US" altLang="zh-CN" sz="1800"/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695325" y="2990850"/>
            <a:ext cx="2105025" cy="1316038"/>
            <a:chOff x="620" y="1534"/>
            <a:chExt cx="1326" cy="829"/>
          </a:xfrm>
        </p:grpSpPr>
        <p:sp>
          <p:nvSpPr>
            <p:cNvPr id="44057" name="Rectangle 8"/>
            <p:cNvSpPr>
              <a:spLocks noChangeArrowheads="1"/>
            </p:cNvSpPr>
            <p:nvPr/>
          </p:nvSpPr>
          <p:spPr bwMode="auto">
            <a:xfrm>
              <a:off x="661" y="1534"/>
              <a:ext cx="1285" cy="789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4058" name="Text Box 9"/>
            <p:cNvSpPr txBox="1">
              <a:spLocks noChangeArrowheads="1"/>
            </p:cNvSpPr>
            <p:nvPr/>
          </p:nvSpPr>
          <p:spPr bwMode="auto">
            <a:xfrm>
              <a:off x="620" y="2075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H</a:t>
              </a:r>
              <a:endParaRPr lang="en-US" altLang="zh-CN" sz="1800"/>
            </a:p>
          </p:txBody>
        </p:sp>
      </p:grpSp>
      <p:sp>
        <p:nvSpPr>
          <p:cNvPr id="44037" name="Rectangle 10"/>
          <p:cNvSpPr>
            <a:spLocks noChangeArrowheads="1"/>
          </p:cNvSpPr>
          <p:nvPr/>
        </p:nvSpPr>
        <p:spPr bwMode="auto">
          <a:xfrm>
            <a:off x="5213350" y="1546225"/>
            <a:ext cx="2036763" cy="1449388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4038" name="AutoShape 11"/>
          <p:cNvSpPr>
            <a:spLocks noChangeArrowheads="1"/>
          </p:cNvSpPr>
          <p:nvPr/>
        </p:nvSpPr>
        <p:spPr bwMode="auto">
          <a:xfrm rot="5400000">
            <a:off x="6516688" y="2255837"/>
            <a:ext cx="2719388" cy="1255713"/>
          </a:xfrm>
          <a:prstGeom prst="parallelogram">
            <a:avLst>
              <a:gd name="adj" fmla="val 99869"/>
            </a:avLst>
          </a:prstGeom>
          <a:solidFill>
            <a:srgbClr val="99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4039" name="AutoShape 12"/>
          <p:cNvSpPr>
            <a:spLocks noChangeArrowheads="1"/>
          </p:cNvSpPr>
          <p:nvPr/>
        </p:nvSpPr>
        <p:spPr bwMode="auto">
          <a:xfrm rot="10800000" flipH="1">
            <a:off x="5213350" y="2990850"/>
            <a:ext cx="3290888" cy="1252538"/>
          </a:xfrm>
          <a:prstGeom prst="parallelogram">
            <a:avLst>
              <a:gd name="adj" fmla="val 99852"/>
            </a:avLst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4040" name="Line 13"/>
          <p:cNvSpPr>
            <a:spLocks noChangeShapeType="1"/>
          </p:cNvSpPr>
          <p:nvPr/>
        </p:nvSpPr>
        <p:spPr bwMode="auto">
          <a:xfrm>
            <a:off x="7250113" y="3008313"/>
            <a:ext cx="1279525" cy="127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1" name="Line 14"/>
          <p:cNvSpPr>
            <a:spLocks noChangeShapeType="1"/>
          </p:cNvSpPr>
          <p:nvPr/>
        </p:nvSpPr>
        <p:spPr bwMode="auto">
          <a:xfrm>
            <a:off x="7226300" y="2974975"/>
            <a:ext cx="1524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2" name="Line 15"/>
          <p:cNvSpPr>
            <a:spLocks noChangeShapeType="1"/>
          </p:cNvSpPr>
          <p:nvPr/>
        </p:nvSpPr>
        <p:spPr bwMode="auto">
          <a:xfrm flipH="1">
            <a:off x="4891088" y="2998788"/>
            <a:ext cx="23685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3" name="Line 16"/>
          <p:cNvSpPr>
            <a:spLocks noChangeShapeType="1"/>
          </p:cNvSpPr>
          <p:nvPr/>
        </p:nvSpPr>
        <p:spPr bwMode="auto">
          <a:xfrm flipV="1">
            <a:off x="7250113" y="1216025"/>
            <a:ext cx="0" cy="1771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4" name="Text Box 17"/>
          <p:cNvSpPr txBox="1">
            <a:spLocks noChangeArrowheads="1"/>
          </p:cNvSpPr>
          <p:nvPr/>
        </p:nvSpPr>
        <p:spPr bwMode="auto">
          <a:xfrm>
            <a:off x="4233863" y="23510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sp>
        <p:nvSpPr>
          <p:cNvPr id="44045" name="Text Box 18"/>
          <p:cNvSpPr txBox="1">
            <a:spLocks noChangeArrowheads="1"/>
          </p:cNvSpPr>
          <p:nvPr/>
        </p:nvSpPr>
        <p:spPr bwMode="auto">
          <a:xfrm>
            <a:off x="4851400" y="26797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X</a:t>
            </a:r>
          </a:p>
        </p:txBody>
      </p:sp>
      <p:sp>
        <p:nvSpPr>
          <p:cNvPr id="44046" name="Text Box 19"/>
          <p:cNvSpPr txBox="1">
            <a:spLocks noChangeArrowheads="1"/>
          </p:cNvSpPr>
          <p:nvPr/>
        </p:nvSpPr>
        <p:spPr bwMode="auto">
          <a:xfrm>
            <a:off x="8561388" y="410527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Y</a:t>
            </a:r>
          </a:p>
        </p:txBody>
      </p:sp>
      <p:sp>
        <p:nvSpPr>
          <p:cNvPr id="44047" name="Text Box 20"/>
          <p:cNvSpPr txBox="1">
            <a:spLocks noChangeArrowheads="1"/>
          </p:cNvSpPr>
          <p:nvPr/>
        </p:nvSpPr>
        <p:spPr bwMode="auto">
          <a:xfrm>
            <a:off x="6958013" y="120015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Z</a:t>
            </a:r>
          </a:p>
        </p:txBody>
      </p:sp>
      <p:sp>
        <p:nvSpPr>
          <p:cNvPr id="44048" name="Text Box 21"/>
          <p:cNvSpPr txBox="1">
            <a:spLocks noChangeArrowheads="1"/>
          </p:cNvSpPr>
          <p:nvPr/>
        </p:nvSpPr>
        <p:spPr bwMode="auto">
          <a:xfrm>
            <a:off x="7243763" y="280035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O</a:t>
            </a:r>
          </a:p>
        </p:txBody>
      </p:sp>
      <p:sp>
        <p:nvSpPr>
          <p:cNvPr id="44049" name="Text Box 22"/>
          <p:cNvSpPr txBox="1">
            <a:spLocks noChangeArrowheads="1"/>
          </p:cNvSpPr>
          <p:nvPr/>
        </p:nvSpPr>
        <p:spPr bwMode="auto">
          <a:xfrm>
            <a:off x="5156200" y="152241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V</a:t>
            </a:r>
            <a:endParaRPr lang="en-US" altLang="zh-CN" sz="1800"/>
          </a:p>
        </p:txBody>
      </p:sp>
      <p:sp>
        <p:nvSpPr>
          <p:cNvPr id="44050" name="Text Box 23"/>
          <p:cNvSpPr txBox="1">
            <a:spLocks noChangeArrowheads="1"/>
          </p:cNvSpPr>
          <p:nvPr/>
        </p:nvSpPr>
        <p:spPr bwMode="auto">
          <a:xfrm>
            <a:off x="6342063" y="3878263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H</a:t>
            </a:r>
            <a:endParaRPr lang="en-US" altLang="zh-CN" sz="1800"/>
          </a:p>
        </p:txBody>
      </p:sp>
      <p:sp>
        <p:nvSpPr>
          <p:cNvPr id="44051" name="Text Box 24"/>
          <p:cNvSpPr txBox="1">
            <a:spLocks noChangeArrowheads="1"/>
          </p:cNvSpPr>
          <p:nvPr/>
        </p:nvSpPr>
        <p:spPr bwMode="auto">
          <a:xfrm>
            <a:off x="8078788" y="265588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W</a:t>
            </a:r>
            <a:endParaRPr lang="en-US" altLang="zh-CN" sz="1800"/>
          </a:p>
        </p:txBody>
      </p:sp>
      <p:sp>
        <p:nvSpPr>
          <p:cNvPr id="44052" name="Text Box 25"/>
          <p:cNvSpPr txBox="1">
            <a:spLocks noChangeArrowheads="1"/>
          </p:cNvSpPr>
          <p:nvPr/>
        </p:nvSpPr>
        <p:spPr bwMode="auto">
          <a:xfrm>
            <a:off x="4233863" y="26844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sp>
        <p:nvSpPr>
          <p:cNvPr id="23578" name="AutoShape 26"/>
          <p:cNvSpPr>
            <a:spLocks noChangeArrowheads="1"/>
          </p:cNvSpPr>
          <p:nvPr/>
        </p:nvSpPr>
        <p:spPr bwMode="auto">
          <a:xfrm>
            <a:off x="7802563" y="909638"/>
            <a:ext cx="1141412" cy="714375"/>
          </a:xfrm>
          <a:prstGeom prst="wedgeRectCallout">
            <a:avLst>
              <a:gd name="adj1" fmla="val -63074"/>
              <a:gd name="adj2" fmla="val 130620"/>
            </a:avLst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向右翻</a:t>
            </a:r>
            <a:r>
              <a:rPr lang="en-US" altLang="zh-CN" sz="1600" b="0" i="1"/>
              <a:t>(turn right)</a:t>
            </a:r>
          </a:p>
        </p:txBody>
      </p:sp>
      <p:sp>
        <p:nvSpPr>
          <p:cNvPr id="23579" name="AutoShape 27"/>
          <p:cNvSpPr>
            <a:spLocks noChangeArrowheads="1"/>
          </p:cNvSpPr>
          <p:nvPr/>
        </p:nvSpPr>
        <p:spPr bwMode="auto">
          <a:xfrm>
            <a:off x="4233863" y="4235450"/>
            <a:ext cx="1455737" cy="714375"/>
          </a:xfrm>
          <a:prstGeom prst="wedgeRectCallout">
            <a:avLst>
              <a:gd name="adj1" fmla="val 73009"/>
              <a:gd name="adj2" fmla="val -168583"/>
            </a:avLst>
          </a:prstGeom>
          <a:solidFill>
            <a:srgbClr val="FFFFCC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向下翻</a:t>
            </a:r>
            <a:r>
              <a:rPr lang="zh-CN" altLang="en-US" sz="1600" b="0" i="1"/>
              <a:t>（</a:t>
            </a:r>
            <a:r>
              <a:rPr lang="en-US" altLang="zh-CN" sz="1600" b="0" i="1"/>
              <a:t>Turn down</a:t>
            </a:r>
            <a:r>
              <a:rPr lang="zh-CN" altLang="en-US" sz="1600" b="0" i="1"/>
              <a:t>）</a:t>
            </a:r>
          </a:p>
        </p:txBody>
      </p:sp>
      <p:sp>
        <p:nvSpPr>
          <p:cNvPr id="23580" name="AutoShape 28"/>
          <p:cNvSpPr>
            <a:spLocks noChangeArrowheads="1"/>
          </p:cNvSpPr>
          <p:nvPr/>
        </p:nvSpPr>
        <p:spPr bwMode="auto">
          <a:xfrm>
            <a:off x="4570413" y="793750"/>
            <a:ext cx="1296987" cy="466725"/>
          </a:xfrm>
          <a:prstGeom prst="wedgeRectCallout">
            <a:avLst>
              <a:gd name="adj1" fmla="val 82926"/>
              <a:gd name="adj2" fmla="val 105782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不动</a:t>
            </a:r>
            <a:r>
              <a:rPr lang="en-US" altLang="zh-CN" sz="1600" b="0"/>
              <a:t>(Stay)</a:t>
            </a:r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577850" y="222250"/>
            <a:ext cx="3922713" cy="7016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>
                <a:solidFill>
                  <a:srgbClr val="FF0000"/>
                </a:solidFill>
              </a:rPr>
              <a:t>投影面展开</a:t>
            </a:r>
            <a:r>
              <a:rPr lang="en-US" altLang="zh-CN" sz="2800" b="0" i="1">
                <a:solidFill>
                  <a:srgbClr val="FF0000"/>
                </a:solidFill>
              </a:rPr>
              <a:t>(Open)</a:t>
            </a:r>
            <a:endParaRPr lang="en-US" altLang="zh-CN" sz="2800" b="0" i="1"/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8" grpId="0" animBg="1"/>
      <p:bldP spid="23579" grpId="0" animBg="1"/>
      <p:bldP spid="23580" grpId="0" animBg="1"/>
      <p:bldP spid="2358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238" y="260350"/>
            <a:ext cx="9266238" cy="640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781300"/>
            <a:ext cx="3313113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2"/>
          <p:cNvGrpSpPr>
            <a:grpSpLocks/>
          </p:cNvGrpSpPr>
          <p:nvPr/>
        </p:nvGrpSpPr>
        <p:grpSpPr bwMode="auto">
          <a:xfrm>
            <a:off x="7270750" y="1406525"/>
            <a:ext cx="1368425" cy="2719388"/>
            <a:chOff x="4580" y="886"/>
            <a:chExt cx="862" cy="1713"/>
          </a:xfrm>
        </p:grpSpPr>
        <p:sp>
          <p:nvSpPr>
            <p:cNvPr id="45107" name="AutoShape 3"/>
            <p:cNvSpPr>
              <a:spLocks noChangeArrowheads="1"/>
            </p:cNvSpPr>
            <p:nvPr/>
          </p:nvSpPr>
          <p:spPr bwMode="auto">
            <a:xfrm rot="5400000">
              <a:off x="4118" y="1346"/>
              <a:ext cx="1713" cy="791"/>
            </a:xfrm>
            <a:prstGeom prst="parallelogram">
              <a:avLst>
                <a:gd name="adj" fmla="val 99869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5108" name="Text Box 4"/>
            <p:cNvSpPr txBox="1">
              <a:spLocks noChangeArrowheads="1"/>
            </p:cNvSpPr>
            <p:nvPr/>
          </p:nvSpPr>
          <p:spPr bwMode="auto">
            <a:xfrm>
              <a:off x="5134" y="158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W</a:t>
              </a:r>
              <a:endParaRPr lang="en-US" altLang="zh-CN" sz="1800"/>
            </a:p>
          </p:txBody>
        </p:sp>
      </p:grpSp>
      <p:grpSp>
        <p:nvGrpSpPr>
          <p:cNvPr id="45059" name="Group 5"/>
          <p:cNvGrpSpPr>
            <a:grpSpLocks/>
          </p:cNvGrpSpPr>
          <p:nvPr/>
        </p:nvGrpSpPr>
        <p:grpSpPr bwMode="auto">
          <a:xfrm>
            <a:off x="5213350" y="2868613"/>
            <a:ext cx="3313113" cy="1312862"/>
            <a:chOff x="3284" y="1807"/>
            <a:chExt cx="2087" cy="827"/>
          </a:xfrm>
        </p:grpSpPr>
        <p:sp>
          <p:nvSpPr>
            <p:cNvPr id="45105" name="AutoShape 6"/>
            <p:cNvSpPr>
              <a:spLocks noChangeArrowheads="1"/>
            </p:cNvSpPr>
            <p:nvPr/>
          </p:nvSpPr>
          <p:spPr bwMode="auto">
            <a:xfrm rot="10800000" flipH="1">
              <a:off x="3284" y="1807"/>
              <a:ext cx="2087" cy="779"/>
            </a:xfrm>
            <a:prstGeom prst="parallelogram">
              <a:avLst>
                <a:gd name="adj" fmla="val 100887"/>
              </a:avLst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5106" name="Text Box 7"/>
            <p:cNvSpPr txBox="1">
              <a:spLocks noChangeArrowheads="1"/>
            </p:cNvSpPr>
            <p:nvPr/>
          </p:nvSpPr>
          <p:spPr bwMode="auto">
            <a:xfrm>
              <a:off x="4033" y="2346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H</a:t>
              </a:r>
              <a:endParaRPr lang="en-US" altLang="zh-CN" sz="1800"/>
            </a:p>
          </p:txBody>
        </p:sp>
      </p:grpSp>
      <p:grpSp>
        <p:nvGrpSpPr>
          <p:cNvPr id="45060" name="Group 8"/>
          <p:cNvGrpSpPr>
            <a:grpSpLocks/>
          </p:cNvGrpSpPr>
          <p:nvPr/>
        </p:nvGrpSpPr>
        <p:grpSpPr bwMode="auto">
          <a:xfrm>
            <a:off x="5173663" y="1368425"/>
            <a:ext cx="2097087" cy="1500188"/>
            <a:chOff x="3246" y="849"/>
            <a:chExt cx="1321" cy="945"/>
          </a:xfrm>
        </p:grpSpPr>
        <p:sp>
          <p:nvSpPr>
            <p:cNvPr id="45103" name="Rectangle 9"/>
            <p:cNvSpPr>
              <a:spLocks noChangeArrowheads="1"/>
            </p:cNvSpPr>
            <p:nvPr/>
          </p:nvSpPr>
          <p:spPr bwMode="auto">
            <a:xfrm>
              <a:off x="3284" y="885"/>
              <a:ext cx="1283" cy="909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5104" name="Text Box 10"/>
            <p:cNvSpPr txBox="1">
              <a:spLocks noChangeArrowheads="1"/>
            </p:cNvSpPr>
            <p:nvPr/>
          </p:nvSpPr>
          <p:spPr bwMode="auto">
            <a:xfrm>
              <a:off x="3246" y="849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V</a:t>
              </a:r>
              <a:endParaRPr lang="en-US" altLang="zh-CN" sz="1800"/>
            </a:p>
          </p:txBody>
        </p:sp>
      </p:grpSp>
      <p:grpSp>
        <p:nvGrpSpPr>
          <p:cNvPr id="45061" name="Group 11"/>
          <p:cNvGrpSpPr>
            <a:grpSpLocks/>
          </p:cNvGrpSpPr>
          <p:nvPr/>
        </p:nvGrpSpPr>
        <p:grpSpPr bwMode="auto">
          <a:xfrm>
            <a:off x="4792663" y="2484438"/>
            <a:ext cx="2781300" cy="566737"/>
            <a:chOff x="3019" y="1565"/>
            <a:chExt cx="1752" cy="357"/>
          </a:xfrm>
        </p:grpSpPr>
        <p:sp>
          <p:nvSpPr>
            <p:cNvPr id="45100" name="Text Box 12"/>
            <p:cNvSpPr txBox="1">
              <a:spLocks noChangeArrowheads="1"/>
            </p:cNvSpPr>
            <p:nvPr/>
          </p:nvSpPr>
          <p:spPr bwMode="auto">
            <a:xfrm>
              <a:off x="4559" y="163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o</a:t>
              </a:r>
              <a:endParaRPr lang="en-US" altLang="zh-CN" sz="1800"/>
            </a:p>
          </p:txBody>
        </p:sp>
        <p:sp>
          <p:nvSpPr>
            <p:cNvPr id="45101" name="Freeform 13"/>
            <p:cNvSpPr>
              <a:spLocks noChangeArrowheads="1"/>
            </p:cNvSpPr>
            <p:nvPr/>
          </p:nvSpPr>
          <p:spPr bwMode="auto">
            <a:xfrm>
              <a:off x="3036" y="1807"/>
              <a:ext cx="1544" cy="1"/>
            </a:xfrm>
            <a:custGeom>
              <a:avLst/>
              <a:gdLst>
                <a:gd name="T0" fmla="*/ 1544 w 1544"/>
                <a:gd name="T1" fmla="*/ 0 h 1"/>
                <a:gd name="T2" fmla="*/ 0 w 1544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44" h="1">
                  <a:moveTo>
                    <a:pt x="1544" y="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2" name="Text Box 14"/>
            <p:cNvSpPr txBox="1">
              <a:spLocks noChangeArrowheads="1"/>
            </p:cNvSpPr>
            <p:nvPr/>
          </p:nvSpPr>
          <p:spPr bwMode="auto">
            <a:xfrm>
              <a:off x="3019" y="1565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X</a:t>
              </a:r>
              <a:endParaRPr lang="en-US" altLang="zh-CN" sz="1800"/>
            </a:p>
          </p:txBody>
        </p:sp>
      </p:grpSp>
      <p:sp>
        <p:nvSpPr>
          <p:cNvPr id="45062" name="Text Box 15"/>
          <p:cNvSpPr txBox="1">
            <a:spLocks noChangeArrowheads="1"/>
          </p:cNvSpPr>
          <p:nvPr/>
        </p:nvSpPr>
        <p:spPr bwMode="auto">
          <a:xfrm>
            <a:off x="330200" y="287050"/>
            <a:ext cx="8813800" cy="58477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FF3300"/>
                </a:solidFill>
              </a:rPr>
              <a:t>4. </a:t>
            </a:r>
            <a:r>
              <a:rPr lang="zh-CN" altLang="en-US" dirty="0">
                <a:solidFill>
                  <a:srgbClr val="FF3300"/>
                </a:solidFill>
              </a:rPr>
              <a:t>点的</a:t>
            </a:r>
            <a:r>
              <a:rPr lang="zh-CN" altLang="en-US" dirty="0" smtClean="0">
                <a:solidFill>
                  <a:srgbClr val="FF3300"/>
                </a:solidFill>
              </a:rPr>
              <a:t>投影 </a:t>
            </a:r>
            <a:r>
              <a:rPr lang="en-US" altLang="zh-CN" sz="2800" b="0" i="1" dirty="0" smtClean="0">
                <a:solidFill>
                  <a:srgbClr val="FF3300"/>
                </a:solidFill>
              </a:rPr>
              <a:t>Projection </a:t>
            </a:r>
            <a:r>
              <a:rPr lang="en-US" altLang="zh-CN" sz="2800" b="0" i="1" dirty="0">
                <a:solidFill>
                  <a:srgbClr val="FF3300"/>
                </a:solidFill>
              </a:rPr>
              <a:t>of point</a:t>
            </a: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92100" y="1228725"/>
            <a:ext cx="4171950" cy="601663"/>
            <a:chOff x="408" y="2244"/>
            <a:chExt cx="2628" cy="379"/>
          </a:xfrm>
        </p:grpSpPr>
        <p:sp>
          <p:nvSpPr>
            <p:cNvPr id="45097" name="Text Box 17"/>
            <p:cNvSpPr txBox="1">
              <a:spLocks noChangeArrowheads="1"/>
            </p:cNvSpPr>
            <p:nvPr/>
          </p:nvSpPr>
          <p:spPr bwMode="auto">
            <a:xfrm>
              <a:off x="408" y="2244"/>
              <a:ext cx="30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sym typeface="EuroRoman" pitchFamily="2" charset="2"/>
                </a:rPr>
                <a:t>a</a:t>
              </a:r>
              <a:r>
                <a:rPr lang="en-US" altLang="zh-CN">
                  <a:sym typeface="Symbol" panose="05050102010706020507" pitchFamily="18" charset="2"/>
                </a:rPr>
                <a:t></a:t>
              </a:r>
              <a:endParaRPr lang="en-US" altLang="zh-CN" sz="1800">
                <a:sym typeface="UniversalMath1 BT" pitchFamily="18" charset="2"/>
              </a:endParaRPr>
            </a:p>
          </p:txBody>
        </p:sp>
        <p:sp>
          <p:nvSpPr>
            <p:cNvPr id="45098" name="Line 18"/>
            <p:cNvSpPr>
              <a:spLocks noChangeShapeType="1"/>
            </p:cNvSpPr>
            <p:nvPr/>
          </p:nvSpPr>
          <p:spPr bwMode="auto">
            <a:xfrm>
              <a:off x="615" y="2437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9" name="Text Box 19"/>
            <p:cNvSpPr txBox="1">
              <a:spLocks noChangeArrowheads="1"/>
            </p:cNvSpPr>
            <p:nvPr/>
          </p:nvSpPr>
          <p:spPr bwMode="auto">
            <a:xfrm>
              <a:off x="989" y="2255"/>
              <a:ext cx="204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/>
                <a:t>点</a:t>
              </a:r>
              <a:r>
                <a:rPr lang="en-US" altLang="zh-CN"/>
                <a:t>A</a:t>
              </a:r>
              <a:r>
                <a:rPr lang="zh-CN" altLang="en-US"/>
                <a:t>的正面投影</a:t>
              </a:r>
              <a:r>
                <a:rPr lang="en-US" altLang="zh-CN"/>
                <a:t>V</a:t>
              </a: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255588" y="2066925"/>
            <a:ext cx="4127500" cy="625475"/>
            <a:chOff x="525" y="3206"/>
            <a:chExt cx="2600" cy="394"/>
          </a:xfrm>
        </p:grpSpPr>
        <p:sp>
          <p:nvSpPr>
            <p:cNvPr id="45094" name="Text Box 21"/>
            <p:cNvSpPr txBox="1">
              <a:spLocks noChangeArrowheads="1"/>
            </p:cNvSpPr>
            <p:nvPr/>
          </p:nvSpPr>
          <p:spPr bwMode="auto">
            <a:xfrm>
              <a:off x="525" y="3206"/>
              <a:ext cx="2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/>
                <a:t>a</a:t>
              </a:r>
            </a:p>
          </p:txBody>
        </p:sp>
        <p:sp>
          <p:nvSpPr>
            <p:cNvPr id="45095" name="Line 22"/>
            <p:cNvSpPr>
              <a:spLocks noChangeShapeType="1"/>
            </p:cNvSpPr>
            <p:nvPr/>
          </p:nvSpPr>
          <p:spPr bwMode="auto">
            <a:xfrm>
              <a:off x="741" y="3398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6" name="Text Box 23"/>
            <p:cNvSpPr txBox="1">
              <a:spLocks noChangeArrowheads="1"/>
            </p:cNvSpPr>
            <p:nvPr/>
          </p:nvSpPr>
          <p:spPr bwMode="auto">
            <a:xfrm>
              <a:off x="1064" y="3232"/>
              <a:ext cx="2061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/>
                <a:t>点</a:t>
              </a:r>
              <a:r>
                <a:rPr lang="en-US" altLang="zh-CN"/>
                <a:t>A</a:t>
              </a:r>
              <a:r>
                <a:rPr lang="zh-CN" altLang="en-US"/>
                <a:t>的水平投影</a:t>
              </a:r>
              <a:r>
                <a:rPr lang="en-US" altLang="zh-CN"/>
                <a:t>H</a:t>
              </a: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73050" y="2949575"/>
            <a:ext cx="4259263" cy="619125"/>
            <a:chOff x="494" y="3454"/>
            <a:chExt cx="2683" cy="390"/>
          </a:xfrm>
        </p:grpSpPr>
        <p:sp>
          <p:nvSpPr>
            <p:cNvPr id="45091" name="Line 25"/>
            <p:cNvSpPr>
              <a:spLocks noChangeShapeType="1"/>
            </p:cNvSpPr>
            <p:nvPr/>
          </p:nvSpPr>
          <p:spPr bwMode="auto">
            <a:xfrm>
              <a:off x="754" y="3646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2" name="Text Box 26"/>
            <p:cNvSpPr txBox="1">
              <a:spLocks noChangeArrowheads="1"/>
            </p:cNvSpPr>
            <p:nvPr/>
          </p:nvSpPr>
          <p:spPr bwMode="auto">
            <a:xfrm>
              <a:off x="494" y="3454"/>
              <a:ext cx="35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/>
                <a:t>a</a:t>
              </a:r>
              <a:r>
                <a:rPr lang="en-US" altLang="zh-CN">
                  <a:sym typeface="Symbol" panose="05050102010706020507" pitchFamily="18" charset="2"/>
                </a:rPr>
                <a:t></a:t>
              </a:r>
              <a:endParaRPr lang="en-US" altLang="zh-CN" sz="1800">
                <a:sym typeface="UniversalMath1 BT" pitchFamily="18" charset="2"/>
              </a:endParaRPr>
            </a:p>
          </p:txBody>
        </p:sp>
        <p:sp>
          <p:nvSpPr>
            <p:cNvPr id="45093" name="Text Box 27"/>
            <p:cNvSpPr txBox="1">
              <a:spLocks noChangeArrowheads="1"/>
            </p:cNvSpPr>
            <p:nvPr/>
          </p:nvSpPr>
          <p:spPr bwMode="auto">
            <a:xfrm>
              <a:off x="1058" y="3476"/>
              <a:ext cx="211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/>
                <a:t>点</a:t>
              </a:r>
              <a:r>
                <a:rPr lang="en-US" altLang="zh-CN"/>
                <a:t>A</a:t>
              </a:r>
              <a:r>
                <a:rPr lang="zh-CN" altLang="en-US"/>
                <a:t>的侧面投影</a:t>
              </a:r>
              <a:r>
                <a:rPr lang="en-US" altLang="zh-CN"/>
                <a:t>W</a:t>
              </a:r>
            </a:p>
          </p:txBody>
        </p:sp>
      </p:grpSp>
      <p:sp>
        <p:nvSpPr>
          <p:cNvPr id="25628" name="AutoShape 28"/>
          <p:cNvSpPr>
            <a:spLocks noChangeArrowheads="1"/>
          </p:cNvSpPr>
          <p:nvPr/>
        </p:nvSpPr>
        <p:spPr bwMode="auto">
          <a:xfrm>
            <a:off x="688975" y="4271963"/>
            <a:ext cx="5538788" cy="1862137"/>
          </a:xfrm>
          <a:prstGeom prst="wedgeEllipseCallout">
            <a:avLst>
              <a:gd name="adj1" fmla="val 43037"/>
              <a:gd name="adj2" fmla="val -54505"/>
            </a:avLst>
          </a:prstGeom>
          <a:solidFill>
            <a:srgbClr val="66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空间点用大写字母表示，点的投影用小写字母表示。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0" i="1"/>
              <a:t>Spatial point by Capital letter, projection by lowercase.</a:t>
            </a:r>
          </a:p>
        </p:txBody>
      </p: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6365875" y="2233613"/>
            <a:ext cx="1943100" cy="457200"/>
            <a:chOff x="4010" y="1407"/>
            <a:chExt cx="1224" cy="288"/>
          </a:xfrm>
        </p:grpSpPr>
        <p:sp>
          <p:nvSpPr>
            <p:cNvPr id="45087" name="Text Box 30"/>
            <p:cNvSpPr txBox="1">
              <a:spLocks noChangeArrowheads="1"/>
            </p:cNvSpPr>
            <p:nvPr/>
          </p:nvSpPr>
          <p:spPr bwMode="auto">
            <a:xfrm>
              <a:off x="4943" y="1407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</a:t>
              </a:r>
              <a:r>
                <a:rPr lang="en-US" altLang="zh-CN" sz="2400">
                  <a:sym typeface="Symbol" panose="05050102010706020507" pitchFamily="18" charset="2"/>
                </a:rPr>
                <a:t></a:t>
              </a:r>
              <a:endParaRPr lang="en-US" altLang="zh-CN" sz="2400">
                <a:sym typeface="UniversalMath1 BT" pitchFamily="18" charset="2"/>
              </a:endParaRPr>
            </a:p>
          </p:txBody>
        </p:sp>
        <p:grpSp>
          <p:nvGrpSpPr>
            <p:cNvPr id="45088" name="Group 31"/>
            <p:cNvGrpSpPr>
              <a:grpSpLocks/>
            </p:cNvGrpSpPr>
            <p:nvPr/>
          </p:nvGrpSpPr>
          <p:grpSpPr bwMode="auto">
            <a:xfrm>
              <a:off x="4010" y="1516"/>
              <a:ext cx="1031" cy="154"/>
              <a:chOff x="3996" y="1516"/>
              <a:chExt cx="1031" cy="154"/>
            </a:xfrm>
          </p:grpSpPr>
          <p:sp>
            <p:nvSpPr>
              <p:cNvPr id="45089" name="Line 32"/>
              <p:cNvSpPr>
                <a:spLocks noChangeShapeType="1"/>
              </p:cNvSpPr>
              <p:nvPr/>
            </p:nvSpPr>
            <p:spPr bwMode="auto">
              <a:xfrm flipH="1">
                <a:off x="3996" y="1599"/>
                <a:ext cx="93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90" name="Text Box 33"/>
              <p:cNvSpPr txBox="1">
                <a:spLocks noChangeArrowheads="1"/>
              </p:cNvSpPr>
              <p:nvPr/>
            </p:nvSpPr>
            <p:spPr bwMode="auto">
              <a:xfrm>
                <a:off x="4830" y="1516"/>
                <a:ext cx="19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3300"/>
                    </a:solidFill>
                  </a:rPr>
                  <a:t>●</a:t>
                </a:r>
                <a:endParaRPr lang="en-US" altLang="zh-CN" sz="1000"/>
              </a:p>
            </p:txBody>
          </p:sp>
        </p:grpSp>
      </p:grpSp>
      <p:grpSp>
        <p:nvGrpSpPr>
          <p:cNvPr id="11" name="Group 34"/>
          <p:cNvGrpSpPr>
            <a:grpSpLocks/>
          </p:cNvGrpSpPr>
          <p:nvPr/>
        </p:nvGrpSpPr>
        <p:grpSpPr bwMode="auto">
          <a:xfrm>
            <a:off x="6096000" y="2559050"/>
            <a:ext cx="463550" cy="1090613"/>
            <a:chOff x="3812" y="1612"/>
            <a:chExt cx="292" cy="687"/>
          </a:xfrm>
        </p:grpSpPr>
        <p:sp>
          <p:nvSpPr>
            <p:cNvPr id="45083" name="Text Box 35"/>
            <p:cNvSpPr txBox="1">
              <a:spLocks noChangeArrowheads="1"/>
            </p:cNvSpPr>
            <p:nvPr/>
          </p:nvSpPr>
          <p:spPr bwMode="auto">
            <a:xfrm>
              <a:off x="3812" y="201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</a:t>
              </a:r>
              <a:endParaRPr lang="en-US" altLang="zh-CN" sz="1800"/>
            </a:p>
          </p:txBody>
        </p:sp>
        <p:grpSp>
          <p:nvGrpSpPr>
            <p:cNvPr id="45084" name="Group 36"/>
            <p:cNvGrpSpPr>
              <a:grpSpLocks/>
            </p:cNvGrpSpPr>
            <p:nvPr/>
          </p:nvGrpSpPr>
          <p:grpSpPr bwMode="auto">
            <a:xfrm>
              <a:off x="3907" y="1612"/>
              <a:ext cx="197" cy="619"/>
              <a:chOff x="3907" y="1612"/>
              <a:chExt cx="197" cy="619"/>
            </a:xfrm>
          </p:grpSpPr>
          <p:sp>
            <p:nvSpPr>
              <p:cNvPr id="45085" name="Line 37"/>
              <p:cNvSpPr>
                <a:spLocks noChangeShapeType="1"/>
              </p:cNvSpPr>
              <p:nvPr/>
            </p:nvSpPr>
            <p:spPr bwMode="auto">
              <a:xfrm>
                <a:off x="3996" y="1612"/>
                <a:ext cx="0" cy="55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86" name="Text Box 38"/>
              <p:cNvSpPr txBox="1">
                <a:spLocks noChangeArrowheads="1"/>
              </p:cNvSpPr>
              <p:nvPr/>
            </p:nvSpPr>
            <p:spPr bwMode="auto">
              <a:xfrm>
                <a:off x="3907" y="2077"/>
                <a:ext cx="19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3300"/>
                    </a:solidFill>
                  </a:rPr>
                  <a:t>●</a:t>
                </a:r>
                <a:endParaRPr lang="en-US" altLang="zh-CN" sz="1000"/>
              </a:p>
            </p:txBody>
          </p:sp>
        </p:grp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464175" y="1627188"/>
            <a:ext cx="879475" cy="890587"/>
            <a:chOff x="3442" y="1025"/>
            <a:chExt cx="554" cy="561"/>
          </a:xfrm>
        </p:grpSpPr>
        <p:sp>
          <p:nvSpPr>
            <p:cNvPr id="45079" name="Text Box 40"/>
            <p:cNvSpPr txBox="1">
              <a:spLocks noChangeArrowheads="1"/>
            </p:cNvSpPr>
            <p:nvPr/>
          </p:nvSpPr>
          <p:spPr bwMode="auto">
            <a:xfrm>
              <a:off x="3442" y="1025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ym typeface="EuroRoman" pitchFamily="2" charset="2"/>
                </a:rPr>
                <a:t>a</a:t>
              </a:r>
              <a:r>
                <a:rPr lang="en-US" altLang="zh-CN" sz="2400">
                  <a:sym typeface="Symbol" panose="05050102010706020507" pitchFamily="18" charset="2"/>
                </a:rPr>
                <a:t></a:t>
              </a:r>
              <a:endParaRPr lang="en-US" altLang="zh-CN" sz="2400">
                <a:sym typeface="UniversalMath1 BT" pitchFamily="18" charset="2"/>
              </a:endParaRPr>
            </a:p>
          </p:txBody>
        </p:sp>
        <p:grpSp>
          <p:nvGrpSpPr>
            <p:cNvPr id="45080" name="Group 41"/>
            <p:cNvGrpSpPr>
              <a:grpSpLocks/>
            </p:cNvGrpSpPr>
            <p:nvPr/>
          </p:nvGrpSpPr>
          <p:grpSpPr bwMode="auto">
            <a:xfrm>
              <a:off x="3535" y="1146"/>
              <a:ext cx="461" cy="440"/>
              <a:chOff x="3535" y="1146"/>
              <a:chExt cx="461" cy="440"/>
            </a:xfrm>
          </p:grpSpPr>
          <p:sp>
            <p:nvSpPr>
              <p:cNvPr id="45081" name="Line 42"/>
              <p:cNvSpPr>
                <a:spLocks noChangeShapeType="1"/>
              </p:cNvSpPr>
              <p:nvPr/>
            </p:nvSpPr>
            <p:spPr bwMode="auto">
              <a:xfrm>
                <a:off x="3620" y="1210"/>
                <a:ext cx="376" cy="3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82" name="Text Box 43"/>
              <p:cNvSpPr txBox="1">
                <a:spLocks noChangeArrowheads="1"/>
              </p:cNvSpPr>
              <p:nvPr/>
            </p:nvSpPr>
            <p:spPr bwMode="auto">
              <a:xfrm>
                <a:off x="3535" y="1146"/>
                <a:ext cx="197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3300"/>
                    </a:solidFill>
                  </a:rPr>
                  <a:t>●</a:t>
                </a:r>
              </a:p>
            </p:txBody>
          </p:sp>
        </p:grpSp>
      </p:grpSp>
      <p:grpSp>
        <p:nvGrpSpPr>
          <p:cNvPr id="15" name="Group 44"/>
          <p:cNvGrpSpPr>
            <a:grpSpLocks/>
          </p:cNvGrpSpPr>
          <p:nvPr/>
        </p:nvGrpSpPr>
        <p:grpSpPr bwMode="auto">
          <a:xfrm>
            <a:off x="6219825" y="2147888"/>
            <a:ext cx="439738" cy="517525"/>
            <a:chOff x="3918" y="1353"/>
            <a:chExt cx="277" cy="326"/>
          </a:xfrm>
        </p:grpSpPr>
        <p:sp>
          <p:nvSpPr>
            <p:cNvPr id="45077" name="Text Box 45"/>
            <p:cNvSpPr txBox="1">
              <a:spLocks noChangeArrowheads="1"/>
            </p:cNvSpPr>
            <p:nvPr/>
          </p:nvSpPr>
          <p:spPr bwMode="auto">
            <a:xfrm>
              <a:off x="3940" y="1353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</a:t>
              </a:r>
              <a:endParaRPr lang="en-US" altLang="zh-CN" sz="1800"/>
            </a:p>
          </p:txBody>
        </p:sp>
        <p:sp>
          <p:nvSpPr>
            <p:cNvPr id="45078" name="Text Box 46"/>
            <p:cNvSpPr txBox="1">
              <a:spLocks noChangeArrowheads="1"/>
            </p:cNvSpPr>
            <p:nvPr/>
          </p:nvSpPr>
          <p:spPr bwMode="auto">
            <a:xfrm>
              <a:off x="3918" y="1525"/>
              <a:ext cx="19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rgbClr val="FF3300"/>
                  </a:solidFill>
                </a:rPr>
                <a:t>●</a:t>
              </a:r>
            </a:p>
          </p:txBody>
        </p:sp>
      </p:grpSp>
      <p:grpSp>
        <p:nvGrpSpPr>
          <p:cNvPr id="45071" name="Group 47"/>
          <p:cNvGrpSpPr>
            <a:grpSpLocks/>
          </p:cNvGrpSpPr>
          <p:nvPr/>
        </p:nvGrpSpPr>
        <p:grpSpPr bwMode="auto">
          <a:xfrm>
            <a:off x="6942138" y="1004888"/>
            <a:ext cx="417512" cy="1863725"/>
            <a:chOff x="4373" y="633"/>
            <a:chExt cx="263" cy="1174"/>
          </a:xfrm>
        </p:grpSpPr>
        <p:sp>
          <p:nvSpPr>
            <p:cNvPr id="45075" name="Line 48"/>
            <p:cNvSpPr>
              <a:spLocks noChangeShapeType="1"/>
            </p:cNvSpPr>
            <p:nvPr/>
          </p:nvSpPr>
          <p:spPr bwMode="auto">
            <a:xfrm>
              <a:off x="4580" y="659"/>
              <a:ext cx="0" cy="11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6" name="Rectangle 49"/>
            <p:cNvSpPr>
              <a:spLocks noChangeArrowheads="1"/>
            </p:cNvSpPr>
            <p:nvPr/>
          </p:nvSpPr>
          <p:spPr bwMode="auto">
            <a:xfrm>
              <a:off x="4373" y="633"/>
              <a:ext cx="2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Z</a:t>
              </a:r>
            </a:p>
          </p:txBody>
        </p:sp>
      </p:grpSp>
      <p:grpSp>
        <p:nvGrpSpPr>
          <p:cNvPr id="45072" name="Group 50"/>
          <p:cNvGrpSpPr>
            <a:grpSpLocks/>
          </p:cNvGrpSpPr>
          <p:nvPr/>
        </p:nvGrpSpPr>
        <p:grpSpPr bwMode="auto">
          <a:xfrm>
            <a:off x="7270750" y="2849563"/>
            <a:ext cx="1728788" cy="1535112"/>
            <a:chOff x="4580" y="1795"/>
            <a:chExt cx="1089" cy="967"/>
          </a:xfrm>
        </p:grpSpPr>
        <p:sp>
          <p:nvSpPr>
            <p:cNvPr id="45073" name="Text Box 51"/>
            <p:cNvSpPr txBox="1">
              <a:spLocks noChangeArrowheads="1"/>
            </p:cNvSpPr>
            <p:nvPr/>
          </p:nvSpPr>
          <p:spPr bwMode="auto">
            <a:xfrm>
              <a:off x="5414" y="247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Y</a:t>
              </a:r>
            </a:p>
          </p:txBody>
        </p:sp>
        <p:sp>
          <p:nvSpPr>
            <p:cNvPr id="45074" name="Line 52"/>
            <p:cNvSpPr>
              <a:spLocks noChangeShapeType="1"/>
            </p:cNvSpPr>
            <p:nvPr/>
          </p:nvSpPr>
          <p:spPr bwMode="auto">
            <a:xfrm>
              <a:off x="4580" y="1795"/>
              <a:ext cx="925" cy="925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800350" y="1522413"/>
            <a:ext cx="1389063" cy="1468437"/>
            <a:chOff x="1946" y="609"/>
            <a:chExt cx="875" cy="925"/>
          </a:xfrm>
        </p:grpSpPr>
        <p:sp>
          <p:nvSpPr>
            <p:cNvPr id="46169" name="Rectangle 3"/>
            <p:cNvSpPr>
              <a:spLocks noChangeArrowheads="1"/>
            </p:cNvSpPr>
            <p:nvPr/>
          </p:nvSpPr>
          <p:spPr bwMode="auto">
            <a:xfrm>
              <a:off x="1946" y="664"/>
              <a:ext cx="847" cy="870"/>
            </a:xfrm>
            <a:prstGeom prst="rect">
              <a:avLst/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6170" name="Text Box 4"/>
            <p:cNvSpPr txBox="1">
              <a:spLocks noChangeArrowheads="1"/>
            </p:cNvSpPr>
            <p:nvPr/>
          </p:nvSpPr>
          <p:spPr bwMode="auto">
            <a:xfrm>
              <a:off x="2513" y="609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W</a:t>
              </a:r>
              <a:endParaRPr lang="en-US" altLang="zh-CN" sz="1800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682625" y="1503363"/>
            <a:ext cx="2117725" cy="1487487"/>
            <a:chOff x="612" y="597"/>
            <a:chExt cx="1334" cy="937"/>
          </a:xfrm>
        </p:grpSpPr>
        <p:sp>
          <p:nvSpPr>
            <p:cNvPr id="46167" name="Rectangle 6"/>
            <p:cNvSpPr>
              <a:spLocks noChangeArrowheads="1"/>
            </p:cNvSpPr>
            <p:nvPr/>
          </p:nvSpPr>
          <p:spPr bwMode="auto">
            <a:xfrm>
              <a:off x="661" y="664"/>
              <a:ext cx="1285" cy="870"/>
            </a:xfrm>
            <a:prstGeom prst="rect">
              <a:avLst/>
            </a:prstGeom>
            <a:solidFill>
              <a:srgbClr val="FF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6168" name="Text Box 7"/>
            <p:cNvSpPr txBox="1">
              <a:spLocks noChangeArrowheads="1"/>
            </p:cNvSpPr>
            <p:nvPr/>
          </p:nvSpPr>
          <p:spPr bwMode="auto">
            <a:xfrm>
              <a:off x="612" y="59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V</a:t>
              </a:r>
              <a:endParaRPr lang="en-US" altLang="zh-CN" sz="1800"/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695325" y="2990850"/>
            <a:ext cx="2105025" cy="1316038"/>
            <a:chOff x="620" y="1534"/>
            <a:chExt cx="1326" cy="829"/>
          </a:xfrm>
        </p:grpSpPr>
        <p:sp>
          <p:nvSpPr>
            <p:cNvPr id="46165" name="Rectangle 9"/>
            <p:cNvSpPr>
              <a:spLocks noChangeArrowheads="1"/>
            </p:cNvSpPr>
            <p:nvPr/>
          </p:nvSpPr>
          <p:spPr bwMode="auto">
            <a:xfrm>
              <a:off x="661" y="1534"/>
              <a:ext cx="1285" cy="789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6166" name="Text Box 10"/>
            <p:cNvSpPr txBox="1">
              <a:spLocks noChangeArrowheads="1"/>
            </p:cNvSpPr>
            <p:nvPr/>
          </p:nvSpPr>
          <p:spPr bwMode="auto">
            <a:xfrm>
              <a:off x="620" y="2075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H</a:t>
              </a:r>
              <a:endParaRPr lang="en-US" altLang="zh-CN" sz="1800"/>
            </a:p>
          </p:txBody>
        </p:sp>
      </p:grpSp>
      <p:sp>
        <p:nvSpPr>
          <p:cNvPr id="46085" name="Rectangle 11"/>
          <p:cNvSpPr>
            <a:spLocks noChangeArrowheads="1"/>
          </p:cNvSpPr>
          <p:nvPr/>
        </p:nvSpPr>
        <p:spPr bwMode="auto">
          <a:xfrm>
            <a:off x="5213350" y="1546225"/>
            <a:ext cx="2036763" cy="1449388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pSp>
        <p:nvGrpSpPr>
          <p:cNvPr id="46086" name="Group 12"/>
          <p:cNvGrpSpPr>
            <a:grpSpLocks/>
          </p:cNvGrpSpPr>
          <p:nvPr/>
        </p:nvGrpSpPr>
        <p:grpSpPr bwMode="auto">
          <a:xfrm>
            <a:off x="5213350" y="1524000"/>
            <a:ext cx="3290888" cy="2719388"/>
            <a:chOff x="3284" y="960"/>
            <a:chExt cx="2073" cy="1713"/>
          </a:xfrm>
        </p:grpSpPr>
        <p:sp>
          <p:nvSpPr>
            <p:cNvPr id="46156" name="AutoShape 13"/>
            <p:cNvSpPr>
              <a:spLocks noChangeArrowheads="1"/>
            </p:cNvSpPr>
            <p:nvPr/>
          </p:nvSpPr>
          <p:spPr bwMode="auto">
            <a:xfrm rot="5400000">
              <a:off x="4104" y="1420"/>
              <a:ext cx="1713" cy="791"/>
            </a:xfrm>
            <a:prstGeom prst="parallelogram">
              <a:avLst>
                <a:gd name="adj" fmla="val 99869"/>
              </a:avLst>
            </a:prstGeom>
            <a:solidFill>
              <a:srgbClr val="FFFF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6157" name="AutoShape 14"/>
            <p:cNvSpPr>
              <a:spLocks noChangeArrowheads="1"/>
            </p:cNvSpPr>
            <p:nvPr/>
          </p:nvSpPr>
          <p:spPr bwMode="auto">
            <a:xfrm rot="10800000" flipH="1">
              <a:off x="3284" y="1884"/>
              <a:ext cx="2073" cy="789"/>
            </a:xfrm>
            <a:prstGeom prst="parallelogram">
              <a:avLst>
                <a:gd name="adj" fmla="val 99852"/>
              </a:avLst>
            </a:prstGeom>
            <a:solidFill>
              <a:srgbClr val="00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6158" name="Line 15"/>
            <p:cNvSpPr>
              <a:spLocks noChangeShapeType="1"/>
            </p:cNvSpPr>
            <p:nvPr/>
          </p:nvSpPr>
          <p:spPr bwMode="auto">
            <a:xfrm>
              <a:off x="3633" y="1323"/>
              <a:ext cx="9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59" name="Line 16"/>
            <p:cNvSpPr>
              <a:spLocks noChangeShapeType="1"/>
            </p:cNvSpPr>
            <p:nvPr/>
          </p:nvSpPr>
          <p:spPr bwMode="auto">
            <a:xfrm>
              <a:off x="3633" y="1323"/>
              <a:ext cx="0" cy="5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0" name="Line 17"/>
            <p:cNvSpPr>
              <a:spLocks noChangeShapeType="1"/>
            </p:cNvSpPr>
            <p:nvPr/>
          </p:nvSpPr>
          <p:spPr bwMode="auto">
            <a:xfrm>
              <a:off x="3633" y="1882"/>
              <a:ext cx="376" cy="3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1" name="Line 18"/>
            <p:cNvSpPr>
              <a:spLocks noChangeShapeType="1"/>
            </p:cNvSpPr>
            <p:nvPr/>
          </p:nvSpPr>
          <p:spPr bwMode="auto">
            <a:xfrm>
              <a:off x="4009" y="1699"/>
              <a:ext cx="0" cy="5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2" name="Line 19"/>
            <p:cNvSpPr>
              <a:spLocks noChangeShapeType="1"/>
            </p:cNvSpPr>
            <p:nvPr/>
          </p:nvSpPr>
          <p:spPr bwMode="auto">
            <a:xfrm>
              <a:off x="4580" y="1323"/>
              <a:ext cx="363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3" name="Line 20"/>
            <p:cNvSpPr>
              <a:spLocks noChangeShapeType="1"/>
            </p:cNvSpPr>
            <p:nvPr/>
          </p:nvSpPr>
          <p:spPr bwMode="auto">
            <a:xfrm flipH="1">
              <a:off x="4009" y="1686"/>
              <a:ext cx="9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164" name="Line 21"/>
            <p:cNvSpPr>
              <a:spLocks noChangeShapeType="1"/>
            </p:cNvSpPr>
            <p:nvPr/>
          </p:nvSpPr>
          <p:spPr bwMode="auto">
            <a:xfrm>
              <a:off x="4009" y="2258"/>
              <a:ext cx="93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087" name="Line 22"/>
          <p:cNvSpPr>
            <a:spLocks noChangeShapeType="1"/>
          </p:cNvSpPr>
          <p:nvPr/>
        </p:nvSpPr>
        <p:spPr bwMode="auto">
          <a:xfrm>
            <a:off x="5767388" y="2100263"/>
            <a:ext cx="596900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8" name="Line 23"/>
          <p:cNvSpPr>
            <a:spLocks noChangeShapeType="1"/>
          </p:cNvSpPr>
          <p:nvPr/>
        </p:nvSpPr>
        <p:spPr bwMode="auto">
          <a:xfrm>
            <a:off x="7847013" y="2676525"/>
            <a:ext cx="0" cy="908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9" name="Line 24"/>
          <p:cNvSpPr>
            <a:spLocks noChangeShapeType="1"/>
          </p:cNvSpPr>
          <p:nvPr/>
        </p:nvSpPr>
        <p:spPr bwMode="auto">
          <a:xfrm>
            <a:off x="7250113" y="3008313"/>
            <a:ext cx="1279525" cy="127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0" name="Line 25"/>
          <p:cNvSpPr>
            <a:spLocks noChangeShapeType="1"/>
          </p:cNvSpPr>
          <p:nvPr/>
        </p:nvSpPr>
        <p:spPr bwMode="auto">
          <a:xfrm>
            <a:off x="7226300" y="2974975"/>
            <a:ext cx="1524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1" name="Line 26"/>
          <p:cNvSpPr>
            <a:spLocks noChangeShapeType="1"/>
          </p:cNvSpPr>
          <p:nvPr/>
        </p:nvSpPr>
        <p:spPr bwMode="auto">
          <a:xfrm flipH="1">
            <a:off x="4891088" y="2998788"/>
            <a:ext cx="23685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2" name="Line 27"/>
          <p:cNvSpPr>
            <a:spLocks noChangeShapeType="1"/>
          </p:cNvSpPr>
          <p:nvPr/>
        </p:nvSpPr>
        <p:spPr bwMode="auto">
          <a:xfrm flipV="1">
            <a:off x="7250113" y="1216025"/>
            <a:ext cx="0" cy="1771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3" name="Text Box 28"/>
          <p:cNvSpPr txBox="1">
            <a:spLocks noChangeArrowheads="1"/>
          </p:cNvSpPr>
          <p:nvPr/>
        </p:nvSpPr>
        <p:spPr bwMode="auto">
          <a:xfrm>
            <a:off x="6173788" y="2549525"/>
            <a:ext cx="409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000">
                <a:solidFill>
                  <a:srgbClr val="FF3300"/>
                </a:solidFill>
              </a:rPr>
              <a:t>●</a:t>
            </a:r>
            <a:endParaRPr lang="en-US" altLang="zh-CN" sz="1000"/>
          </a:p>
        </p:txBody>
      </p:sp>
      <p:sp>
        <p:nvSpPr>
          <p:cNvPr id="46094" name="Text Box 29"/>
          <p:cNvSpPr txBox="1">
            <a:spLocks noChangeArrowheads="1"/>
          </p:cNvSpPr>
          <p:nvPr/>
        </p:nvSpPr>
        <p:spPr bwMode="auto">
          <a:xfrm>
            <a:off x="7693025" y="2551113"/>
            <a:ext cx="3000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900">
                <a:solidFill>
                  <a:srgbClr val="FF3300"/>
                </a:solidFill>
              </a:rPr>
              <a:t>●</a:t>
            </a:r>
            <a:endParaRPr lang="en-US" altLang="zh-CN" sz="1800"/>
          </a:p>
        </p:txBody>
      </p:sp>
      <p:sp>
        <p:nvSpPr>
          <p:cNvPr id="46095" name="Text Box 30"/>
          <p:cNvSpPr txBox="1">
            <a:spLocks noChangeArrowheads="1"/>
          </p:cNvSpPr>
          <p:nvPr/>
        </p:nvSpPr>
        <p:spPr bwMode="auto">
          <a:xfrm>
            <a:off x="4233863" y="23510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sp>
        <p:nvSpPr>
          <p:cNvPr id="46096" name="Text Box 31"/>
          <p:cNvSpPr txBox="1">
            <a:spLocks noChangeArrowheads="1"/>
          </p:cNvSpPr>
          <p:nvPr/>
        </p:nvSpPr>
        <p:spPr bwMode="auto">
          <a:xfrm>
            <a:off x="5656263" y="1993900"/>
            <a:ext cx="28733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800">
                <a:solidFill>
                  <a:srgbClr val="FF3300"/>
                </a:solidFill>
              </a:rPr>
              <a:t>●</a:t>
            </a:r>
            <a:endParaRPr lang="en-US" altLang="zh-CN" sz="800"/>
          </a:p>
        </p:txBody>
      </p:sp>
      <p:sp>
        <p:nvSpPr>
          <p:cNvPr id="46097" name="Text Box 32"/>
          <p:cNvSpPr txBox="1">
            <a:spLocks noChangeArrowheads="1"/>
          </p:cNvSpPr>
          <p:nvPr/>
        </p:nvSpPr>
        <p:spPr bwMode="auto">
          <a:xfrm>
            <a:off x="6240463" y="3438525"/>
            <a:ext cx="3000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900">
                <a:solidFill>
                  <a:srgbClr val="FF3300"/>
                </a:solidFill>
              </a:rPr>
              <a:t>●</a:t>
            </a:r>
            <a:endParaRPr lang="en-US" altLang="zh-CN" sz="900"/>
          </a:p>
        </p:txBody>
      </p:sp>
      <p:sp>
        <p:nvSpPr>
          <p:cNvPr id="46098" name="Text Box 33"/>
          <p:cNvSpPr txBox="1">
            <a:spLocks noChangeArrowheads="1"/>
          </p:cNvSpPr>
          <p:nvPr/>
        </p:nvSpPr>
        <p:spPr bwMode="auto">
          <a:xfrm>
            <a:off x="4851400" y="267970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X</a:t>
            </a:r>
          </a:p>
        </p:txBody>
      </p:sp>
      <p:sp>
        <p:nvSpPr>
          <p:cNvPr id="46099" name="Text Box 34"/>
          <p:cNvSpPr txBox="1">
            <a:spLocks noChangeArrowheads="1"/>
          </p:cNvSpPr>
          <p:nvPr/>
        </p:nvSpPr>
        <p:spPr bwMode="auto">
          <a:xfrm>
            <a:off x="8561388" y="410527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Y</a:t>
            </a:r>
          </a:p>
        </p:txBody>
      </p:sp>
      <p:sp>
        <p:nvSpPr>
          <p:cNvPr id="46100" name="Text Box 35"/>
          <p:cNvSpPr txBox="1">
            <a:spLocks noChangeArrowheads="1"/>
          </p:cNvSpPr>
          <p:nvPr/>
        </p:nvSpPr>
        <p:spPr bwMode="auto">
          <a:xfrm>
            <a:off x="6958013" y="120015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Z</a:t>
            </a:r>
          </a:p>
        </p:txBody>
      </p:sp>
      <p:sp>
        <p:nvSpPr>
          <p:cNvPr id="46101" name="Text Box 36"/>
          <p:cNvSpPr txBox="1">
            <a:spLocks noChangeArrowheads="1"/>
          </p:cNvSpPr>
          <p:nvPr/>
        </p:nvSpPr>
        <p:spPr bwMode="auto">
          <a:xfrm>
            <a:off x="7243763" y="280035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O</a:t>
            </a:r>
          </a:p>
        </p:txBody>
      </p:sp>
      <p:sp>
        <p:nvSpPr>
          <p:cNvPr id="46102" name="Text Box 37"/>
          <p:cNvSpPr txBox="1">
            <a:spLocks noChangeArrowheads="1"/>
          </p:cNvSpPr>
          <p:nvPr/>
        </p:nvSpPr>
        <p:spPr bwMode="auto">
          <a:xfrm>
            <a:off x="5156200" y="152241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V</a:t>
            </a:r>
            <a:endParaRPr lang="en-US" altLang="zh-CN" sz="1800"/>
          </a:p>
        </p:txBody>
      </p:sp>
      <p:sp>
        <p:nvSpPr>
          <p:cNvPr id="46103" name="Text Box 38"/>
          <p:cNvSpPr txBox="1">
            <a:spLocks noChangeArrowheads="1"/>
          </p:cNvSpPr>
          <p:nvPr/>
        </p:nvSpPr>
        <p:spPr bwMode="auto">
          <a:xfrm>
            <a:off x="6342063" y="3878263"/>
            <a:ext cx="42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H</a:t>
            </a:r>
            <a:endParaRPr lang="en-US" altLang="zh-CN" sz="1800"/>
          </a:p>
        </p:txBody>
      </p:sp>
      <p:sp>
        <p:nvSpPr>
          <p:cNvPr id="46104" name="Text Box 39"/>
          <p:cNvSpPr txBox="1">
            <a:spLocks noChangeArrowheads="1"/>
          </p:cNvSpPr>
          <p:nvPr/>
        </p:nvSpPr>
        <p:spPr bwMode="auto">
          <a:xfrm>
            <a:off x="8078788" y="265588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W</a:t>
            </a:r>
            <a:endParaRPr lang="en-US" altLang="zh-CN" sz="1800"/>
          </a:p>
        </p:txBody>
      </p:sp>
      <p:sp>
        <p:nvSpPr>
          <p:cNvPr id="46105" name="Text Box 40"/>
          <p:cNvSpPr txBox="1">
            <a:spLocks noChangeArrowheads="1"/>
          </p:cNvSpPr>
          <p:nvPr/>
        </p:nvSpPr>
        <p:spPr bwMode="auto">
          <a:xfrm>
            <a:off x="6326188" y="235267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A</a:t>
            </a:r>
          </a:p>
        </p:txBody>
      </p:sp>
      <p:sp>
        <p:nvSpPr>
          <p:cNvPr id="46106" name="Text Box 41"/>
          <p:cNvSpPr txBox="1">
            <a:spLocks noChangeArrowheads="1"/>
          </p:cNvSpPr>
          <p:nvPr/>
        </p:nvSpPr>
        <p:spPr bwMode="auto">
          <a:xfrm>
            <a:off x="6091238" y="33575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a</a:t>
            </a:r>
            <a:endParaRPr lang="en-US" altLang="zh-CN" sz="1800"/>
          </a:p>
        </p:txBody>
      </p:sp>
      <p:sp>
        <p:nvSpPr>
          <p:cNvPr id="46107" name="Text Box 42"/>
          <p:cNvSpPr txBox="1">
            <a:spLocks noChangeArrowheads="1"/>
          </p:cNvSpPr>
          <p:nvPr/>
        </p:nvSpPr>
        <p:spPr bwMode="auto">
          <a:xfrm>
            <a:off x="7821613" y="2347913"/>
            <a:ext cx="461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/>
              <a:t>a</a:t>
            </a:r>
            <a:r>
              <a:rPr lang="en-US" altLang="zh-CN" sz="2400">
                <a:sym typeface="Symbol" panose="05050102010706020507" pitchFamily="18" charset="2"/>
              </a:rPr>
              <a:t></a:t>
            </a:r>
            <a:endParaRPr lang="en-US" altLang="zh-CN" sz="2400">
              <a:sym typeface="UniversalMath1 BT" pitchFamily="18" charset="2"/>
            </a:endParaRPr>
          </a:p>
        </p:txBody>
      </p:sp>
      <p:sp>
        <p:nvSpPr>
          <p:cNvPr id="46108" name="Text Box 43"/>
          <p:cNvSpPr txBox="1">
            <a:spLocks noChangeArrowheads="1"/>
          </p:cNvSpPr>
          <p:nvPr/>
        </p:nvSpPr>
        <p:spPr bwMode="auto">
          <a:xfrm>
            <a:off x="5526088" y="1725613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ym typeface="EuroRoman" pitchFamily="2" charset="2"/>
              </a:rPr>
              <a:t>a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  <a:endParaRPr lang="en-US" altLang="zh-CN" sz="2400">
              <a:sym typeface="UniversalMath1 BT" pitchFamily="18" charset="2"/>
            </a:endParaRPr>
          </a:p>
        </p:txBody>
      </p:sp>
      <p:grpSp>
        <p:nvGrpSpPr>
          <p:cNvPr id="46109" name="Group 44"/>
          <p:cNvGrpSpPr>
            <a:grpSpLocks/>
          </p:cNvGrpSpPr>
          <p:nvPr/>
        </p:nvGrpSpPr>
        <p:grpSpPr bwMode="auto">
          <a:xfrm>
            <a:off x="5319713" y="2533650"/>
            <a:ext cx="447675" cy="514350"/>
            <a:chOff x="1114" y="687"/>
            <a:chExt cx="282" cy="324"/>
          </a:xfrm>
        </p:grpSpPr>
        <p:sp>
          <p:nvSpPr>
            <p:cNvPr id="46154" name="Text Box 45"/>
            <p:cNvSpPr txBox="1">
              <a:spLocks noChangeArrowheads="1"/>
            </p:cNvSpPr>
            <p:nvPr/>
          </p:nvSpPr>
          <p:spPr bwMode="auto">
            <a:xfrm>
              <a:off x="1208" y="78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x</a:t>
              </a:r>
            </a:p>
          </p:txBody>
        </p:sp>
        <p:sp>
          <p:nvSpPr>
            <p:cNvPr id="46155" name="Text Box 46"/>
            <p:cNvSpPr txBox="1">
              <a:spLocks noChangeArrowheads="1"/>
            </p:cNvSpPr>
            <p:nvPr/>
          </p:nvSpPr>
          <p:spPr bwMode="auto">
            <a:xfrm>
              <a:off x="1114" y="68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</a:t>
              </a:r>
              <a:endParaRPr lang="en-US" altLang="zh-CN" sz="1800"/>
            </a:p>
          </p:txBody>
        </p:sp>
      </p:grpSp>
      <p:grpSp>
        <p:nvGrpSpPr>
          <p:cNvPr id="46110" name="Group 47"/>
          <p:cNvGrpSpPr>
            <a:grpSpLocks/>
          </p:cNvGrpSpPr>
          <p:nvPr/>
        </p:nvGrpSpPr>
        <p:grpSpPr bwMode="auto">
          <a:xfrm>
            <a:off x="6834188" y="1704975"/>
            <a:ext cx="457200" cy="481013"/>
            <a:chOff x="1963" y="152"/>
            <a:chExt cx="288" cy="303"/>
          </a:xfrm>
        </p:grpSpPr>
        <p:sp>
          <p:nvSpPr>
            <p:cNvPr id="46152" name="Text Box 48"/>
            <p:cNvSpPr txBox="1">
              <a:spLocks noChangeArrowheads="1"/>
            </p:cNvSpPr>
            <p:nvPr/>
          </p:nvSpPr>
          <p:spPr bwMode="auto">
            <a:xfrm>
              <a:off x="1963" y="15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</a:t>
              </a:r>
              <a:endParaRPr lang="en-US" altLang="zh-CN" sz="1800"/>
            </a:p>
          </p:txBody>
        </p:sp>
        <p:sp>
          <p:nvSpPr>
            <p:cNvPr id="46153" name="Text Box 49"/>
            <p:cNvSpPr txBox="1">
              <a:spLocks noChangeArrowheads="1"/>
            </p:cNvSpPr>
            <p:nvPr/>
          </p:nvSpPr>
          <p:spPr bwMode="auto">
            <a:xfrm>
              <a:off x="2071" y="224"/>
              <a:ext cx="1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z</a:t>
              </a:r>
            </a:p>
          </p:txBody>
        </p:sp>
      </p:grpSp>
      <p:grpSp>
        <p:nvGrpSpPr>
          <p:cNvPr id="46111" name="Group 50"/>
          <p:cNvGrpSpPr>
            <a:grpSpLocks/>
          </p:cNvGrpSpPr>
          <p:nvPr/>
        </p:nvGrpSpPr>
        <p:grpSpPr bwMode="auto">
          <a:xfrm>
            <a:off x="7796213" y="3254375"/>
            <a:ext cx="515937" cy="482600"/>
            <a:chOff x="1259" y="1653"/>
            <a:chExt cx="325" cy="304"/>
          </a:xfrm>
        </p:grpSpPr>
        <p:sp>
          <p:nvSpPr>
            <p:cNvPr id="46150" name="Text Box 51"/>
            <p:cNvSpPr txBox="1">
              <a:spLocks noChangeArrowheads="1"/>
            </p:cNvSpPr>
            <p:nvPr/>
          </p:nvSpPr>
          <p:spPr bwMode="auto">
            <a:xfrm>
              <a:off x="1259" y="165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</a:t>
              </a:r>
              <a:endParaRPr lang="en-US" altLang="zh-CN" sz="1800"/>
            </a:p>
          </p:txBody>
        </p:sp>
        <p:sp>
          <p:nvSpPr>
            <p:cNvPr id="46151" name="Text Box 52"/>
            <p:cNvSpPr txBox="1">
              <a:spLocks noChangeArrowheads="1"/>
            </p:cNvSpPr>
            <p:nvPr/>
          </p:nvSpPr>
          <p:spPr bwMode="auto">
            <a:xfrm>
              <a:off x="1396" y="1726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y</a:t>
              </a:r>
            </a:p>
          </p:txBody>
        </p:sp>
      </p:grpSp>
      <p:sp>
        <p:nvSpPr>
          <p:cNvPr id="46112" name="Text Box 53"/>
          <p:cNvSpPr txBox="1">
            <a:spLocks noChangeArrowheads="1"/>
          </p:cNvSpPr>
          <p:nvPr/>
        </p:nvSpPr>
        <p:spPr bwMode="auto">
          <a:xfrm>
            <a:off x="4233863" y="26844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sp>
        <p:nvSpPr>
          <p:cNvPr id="26678" name="AutoShape 54"/>
          <p:cNvSpPr>
            <a:spLocks noChangeArrowheads="1"/>
          </p:cNvSpPr>
          <p:nvPr/>
        </p:nvSpPr>
        <p:spPr bwMode="auto">
          <a:xfrm>
            <a:off x="7802563" y="908050"/>
            <a:ext cx="1141412" cy="714375"/>
          </a:xfrm>
          <a:prstGeom prst="wedgeRectCallout">
            <a:avLst>
              <a:gd name="adj1" fmla="val -63074"/>
              <a:gd name="adj2" fmla="val 130620"/>
            </a:avLst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向右翻</a:t>
            </a:r>
            <a:r>
              <a:rPr lang="en-US" altLang="zh-CN" sz="1600" b="0" i="1"/>
              <a:t>(turn right)</a:t>
            </a:r>
            <a:endParaRPr lang="en-US" altLang="zh-CN" sz="1600"/>
          </a:p>
        </p:txBody>
      </p:sp>
      <p:sp>
        <p:nvSpPr>
          <p:cNvPr id="26679" name="AutoShape 55"/>
          <p:cNvSpPr>
            <a:spLocks noChangeArrowheads="1"/>
          </p:cNvSpPr>
          <p:nvPr/>
        </p:nvSpPr>
        <p:spPr bwMode="auto">
          <a:xfrm>
            <a:off x="4233863" y="4235450"/>
            <a:ext cx="1455737" cy="714375"/>
          </a:xfrm>
          <a:prstGeom prst="wedgeRectCallout">
            <a:avLst>
              <a:gd name="adj1" fmla="val 73009"/>
              <a:gd name="adj2" fmla="val -168583"/>
            </a:avLst>
          </a:prstGeom>
          <a:solidFill>
            <a:srgbClr val="FFFFCC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向下翻</a:t>
            </a:r>
            <a:r>
              <a:rPr lang="zh-CN" altLang="en-US" sz="1600" b="0" i="1"/>
              <a:t>（</a:t>
            </a:r>
            <a:r>
              <a:rPr lang="en-US" altLang="zh-CN" sz="1600" b="0" i="1"/>
              <a:t>Turn down</a:t>
            </a:r>
            <a:r>
              <a:rPr lang="zh-CN" altLang="en-US" sz="1600" b="0" i="1"/>
              <a:t>）</a:t>
            </a:r>
          </a:p>
        </p:txBody>
      </p:sp>
      <p:sp>
        <p:nvSpPr>
          <p:cNvPr id="26680" name="AutoShape 56"/>
          <p:cNvSpPr>
            <a:spLocks noChangeArrowheads="1"/>
          </p:cNvSpPr>
          <p:nvPr/>
        </p:nvSpPr>
        <p:spPr bwMode="auto">
          <a:xfrm>
            <a:off x="4570413" y="795338"/>
            <a:ext cx="1370012" cy="466725"/>
          </a:xfrm>
          <a:prstGeom prst="wedgeRectCallout">
            <a:avLst>
              <a:gd name="adj1" fmla="val 75838"/>
              <a:gd name="adj2" fmla="val 105782"/>
            </a:avLst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不动</a:t>
            </a:r>
            <a:r>
              <a:rPr lang="en-US" altLang="zh-CN" sz="1600" b="0"/>
              <a:t>(Stay)</a:t>
            </a:r>
          </a:p>
        </p:txBody>
      </p:sp>
      <p:sp>
        <p:nvSpPr>
          <p:cNvPr id="26681" name="Text Box 57"/>
          <p:cNvSpPr txBox="1">
            <a:spLocks noChangeArrowheads="1"/>
          </p:cNvSpPr>
          <p:nvPr/>
        </p:nvSpPr>
        <p:spPr bwMode="auto">
          <a:xfrm>
            <a:off x="395288" y="260350"/>
            <a:ext cx="3952875" cy="6461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0000"/>
                </a:solidFill>
              </a:rPr>
              <a:t>投影面展开</a:t>
            </a:r>
            <a:r>
              <a:rPr lang="en-US" altLang="zh-CN" sz="2400" b="0" i="1">
                <a:solidFill>
                  <a:srgbClr val="FF0000"/>
                </a:solidFill>
              </a:rPr>
              <a:t>(Unfolding)</a:t>
            </a:r>
          </a:p>
        </p:txBody>
      </p:sp>
      <p:grpSp>
        <p:nvGrpSpPr>
          <p:cNvPr id="9" name="Group 58"/>
          <p:cNvGrpSpPr>
            <a:grpSpLocks/>
          </p:cNvGrpSpPr>
          <p:nvPr/>
        </p:nvGrpSpPr>
        <p:grpSpPr bwMode="auto">
          <a:xfrm>
            <a:off x="381000" y="1243013"/>
            <a:ext cx="4097338" cy="3090862"/>
            <a:chOff x="240" y="783"/>
            <a:chExt cx="2581" cy="1947"/>
          </a:xfrm>
        </p:grpSpPr>
        <p:sp>
          <p:nvSpPr>
            <p:cNvPr id="46118" name="Text Box 59"/>
            <p:cNvSpPr txBox="1">
              <a:spLocks noChangeArrowheads="1"/>
            </p:cNvSpPr>
            <p:nvPr/>
          </p:nvSpPr>
          <p:spPr bwMode="auto">
            <a:xfrm>
              <a:off x="1733" y="215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</a:t>
              </a:r>
              <a:endParaRPr lang="en-US" altLang="zh-CN" sz="1800"/>
            </a:p>
          </p:txBody>
        </p:sp>
        <p:sp>
          <p:nvSpPr>
            <p:cNvPr id="46119" name="Text Box 60"/>
            <p:cNvSpPr txBox="1">
              <a:spLocks noChangeArrowheads="1"/>
            </p:cNvSpPr>
            <p:nvPr/>
          </p:nvSpPr>
          <p:spPr bwMode="auto">
            <a:xfrm>
              <a:off x="2096" y="179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</a:t>
              </a:r>
              <a:endParaRPr lang="en-US" altLang="zh-CN" sz="1800"/>
            </a:p>
          </p:txBody>
        </p:sp>
        <p:grpSp>
          <p:nvGrpSpPr>
            <p:cNvPr id="46120" name="Group 61"/>
            <p:cNvGrpSpPr>
              <a:grpSpLocks/>
            </p:cNvGrpSpPr>
            <p:nvPr/>
          </p:nvGrpSpPr>
          <p:grpSpPr bwMode="auto">
            <a:xfrm>
              <a:off x="240" y="783"/>
              <a:ext cx="2581" cy="1947"/>
              <a:chOff x="240" y="783"/>
              <a:chExt cx="2581" cy="1947"/>
            </a:xfrm>
          </p:grpSpPr>
          <p:grpSp>
            <p:nvGrpSpPr>
              <p:cNvPr id="46121" name="Group 62"/>
              <p:cNvGrpSpPr>
                <a:grpSpLocks/>
              </p:cNvGrpSpPr>
              <p:nvPr/>
            </p:nvGrpSpPr>
            <p:grpSpPr bwMode="auto">
              <a:xfrm>
                <a:off x="240" y="783"/>
                <a:ext cx="2581" cy="1947"/>
                <a:chOff x="240" y="783"/>
                <a:chExt cx="2581" cy="1947"/>
              </a:xfrm>
            </p:grpSpPr>
            <p:grpSp>
              <p:nvGrpSpPr>
                <p:cNvPr id="46125" name="Group 63"/>
                <p:cNvGrpSpPr>
                  <a:grpSpLocks/>
                </p:cNvGrpSpPr>
                <p:nvPr/>
              </p:nvGrpSpPr>
              <p:grpSpPr bwMode="auto">
                <a:xfrm>
                  <a:off x="240" y="783"/>
                  <a:ext cx="2581" cy="1947"/>
                  <a:chOff x="240" y="783"/>
                  <a:chExt cx="2581" cy="1947"/>
                </a:xfrm>
              </p:grpSpPr>
              <p:sp>
                <p:nvSpPr>
                  <p:cNvPr id="46130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47" y="783"/>
                    <a:ext cx="212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/>
                      <a:t>Z</a:t>
                    </a:r>
                  </a:p>
                </p:txBody>
              </p:sp>
              <p:sp>
                <p:nvSpPr>
                  <p:cNvPr id="46131" name="Line 6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764" y="794"/>
                    <a:ext cx="0" cy="10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32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1764" y="1910"/>
                    <a:ext cx="0" cy="819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33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8" y="1882"/>
                    <a:ext cx="2485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34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1025" y="1351"/>
                    <a:ext cx="0" cy="935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35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1025" y="1351"/>
                    <a:ext cx="11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36" name="Text Box 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5" y="2141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400"/>
                      <a:t>a</a:t>
                    </a:r>
                    <a:endParaRPr lang="en-US" altLang="zh-CN" sz="1800"/>
                  </a:p>
                </p:txBody>
              </p:sp>
              <p:sp>
                <p:nvSpPr>
                  <p:cNvPr id="46137" name="Text Box 7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64" y="1102"/>
                    <a:ext cx="26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400">
                        <a:sym typeface="EuroRoman" pitchFamily="2" charset="2"/>
                      </a:rPr>
                      <a:t>a</a:t>
                    </a:r>
                    <a:r>
                      <a:rPr lang="en-US" altLang="zh-CN" sz="2400">
                        <a:sym typeface="Symbol" panose="05050102010706020507" pitchFamily="18" charset="2"/>
                      </a:rPr>
                      <a:t></a:t>
                    </a:r>
                    <a:endParaRPr lang="en-US" altLang="zh-CN" sz="2400">
                      <a:sym typeface="UniversalMath1 BT" pitchFamily="18" charset="2"/>
                    </a:endParaRPr>
                  </a:p>
                </p:txBody>
              </p:sp>
              <p:sp>
                <p:nvSpPr>
                  <p:cNvPr id="46138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006" y="2273"/>
                    <a:ext cx="75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39" name="Freeform 73"/>
                  <p:cNvSpPr>
                    <a:spLocks noChangeArrowheads="1"/>
                  </p:cNvSpPr>
                  <p:nvPr/>
                </p:nvSpPr>
                <p:spPr bwMode="auto">
                  <a:xfrm>
                    <a:off x="1764" y="1876"/>
                    <a:ext cx="403" cy="397"/>
                  </a:xfrm>
                  <a:custGeom>
                    <a:avLst/>
                    <a:gdLst>
                      <a:gd name="T0" fmla="*/ 0 w 403"/>
                      <a:gd name="T1" fmla="*/ 397 h 397"/>
                      <a:gd name="T2" fmla="*/ 403 w 403"/>
                      <a:gd name="T3" fmla="*/ 0 h 397"/>
                      <a:gd name="T4" fmla="*/ 0 60000 65536"/>
                      <a:gd name="T5" fmla="*/ 0 60000 65536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0" t="0" r="r" b="b"/>
                    <a:pathLst>
                      <a:path w="403" h="397">
                        <a:moveTo>
                          <a:pt x="0" y="397"/>
                        </a:moveTo>
                        <a:lnTo>
                          <a:pt x="403" y="0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40" name="Line 7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159" y="1351"/>
                    <a:ext cx="0" cy="53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41" name="Text Box 7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819" y="2213"/>
                    <a:ext cx="188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/>
                      <a:t>y</a:t>
                    </a:r>
                  </a:p>
                </p:txBody>
              </p:sp>
              <p:sp>
                <p:nvSpPr>
                  <p:cNvPr id="46142" name="Text Box 7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74" y="1635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400"/>
                      <a:t>a</a:t>
                    </a:r>
                    <a:endParaRPr lang="en-US" altLang="zh-CN" sz="1800"/>
                  </a:p>
                </p:txBody>
              </p:sp>
              <p:sp>
                <p:nvSpPr>
                  <p:cNvPr id="46143" name="Text Box 7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86" y="1868"/>
                    <a:ext cx="180" cy="21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400" baseline="-16000"/>
                      <a:t>y</a:t>
                    </a:r>
                    <a:endParaRPr lang="en-US" altLang="zh-CN" sz="1800" baseline="-25000"/>
                  </a:p>
                </p:txBody>
              </p:sp>
              <p:sp>
                <p:nvSpPr>
                  <p:cNvPr id="46144" name="Text Box 7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9" y="1089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400"/>
                      <a:t>a</a:t>
                    </a:r>
                    <a:endParaRPr lang="en-US" altLang="zh-CN" sz="1800"/>
                  </a:p>
                </p:txBody>
              </p:sp>
              <p:sp>
                <p:nvSpPr>
                  <p:cNvPr id="46145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0" y="1703"/>
                    <a:ext cx="22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/>
                      <a:t>X</a:t>
                    </a:r>
                  </a:p>
                </p:txBody>
              </p:sp>
              <p:sp>
                <p:nvSpPr>
                  <p:cNvPr id="46146" name="Text Box 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35" y="2499"/>
                    <a:ext cx="22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/>
                      <a:t>Y</a:t>
                    </a:r>
                  </a:p>
                </p:txBody>
              </p:sp>
              <p:sp>
                <p:nvSpPr>
                  <p:cNvPr id="46147" name="Text Box 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01" y="1689"/>
                    <a:ext cx="22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/>
                      <a:t>Y</a:t>
                    </a:r>
                  </a:p>
                </p:txBody>
              </p:sp>
              <p:sp>
                <p:nvSpPr>
                  <p:cNvPr id="46148" name="Text Box 8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47" y="1705"/>
                    <a:ext cx="228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/>
                      <a:t>O</a:t>
                    </a:r>
                  </a:p>
                </p:txBody>
              </p:sp>
              <p:sp>
                <p:nvSpPr>
                  <p:cNvPr id="46149" name="Text Box 8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96" y="1113"/>
                    <a:ext cx="19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2400">
                        <a:sym typeface="Symbol" panose="05050102010706020507" pitchFamily="18" charset="2"/>
                      </a:rPr>
                      <a:t></a:t>
                    </a:r>
                    <a:endParaRPr lang="en-US" altLang="zh-CN" sz="2400">
                      <a:sym typeface="UniversalMath1 BT" pitchFamily="18" charset="2"/>
                    </a:endParaRPr>
                  </a:p>
                </p:txBody>
              </p:sp>
            </p:grpSp>
            <p:sp>
              <p:nvSpPr>
                <p:cNvPr id="46126" name="Text Box 84"/>
                <p:cNvSpPr txBox="1">
                  <a:spLocks noChangeArrowheads="1"/>
                </p:cNvSpPr>
                <p:nvPr/>
              </p:nvSpPr>
              <p:spPr bwMode="auto">
                <a:xfrm>
                  <a:off x="928" y="1272"/>
                  <a:ext cx="189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900">
                      <a:solidFill>
                        <a:srgbClr val="FF3300"/>
                      </a:solidFill>
                    </a:rPr>
                    <a:t>●</a:t>
                  </a:r>
                  <a:endParaRPr lang="en-US" altLang="zh-CN" sz="1800"/>
                </a:p>
              </p:txBody>
            </p:sp>
            <p:sp>
              <p:nvSpPr>
                <p:cNvPr id="46127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931" y="2188"/>
                  <a:ext cx="189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900">
                      <a:solidFill>
                        <a:srgbClr val="FF3300"/>
                      </a:solidFill>
                    </a:rPr>
                    <a:t>●</a:t>
                  </a:r>
                </a:p>
              </p:txBody>
            </p:sp>
            <p:sp>
              <p:nvSpPr>
                <p:cNvPr id="46128" name="Text Box 86"/>
                <p:cNvSpPr txBox="1">
                  <a:spLocks noChangeArrowheads="1"/>
                </p:cNvSpPr>
                <p:nvPr/>
              </p:nvSpPr>
              <p:spPr bwMode="auto">
                <a:xfrm>
                  <a:off x="2122" y="1115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400"/>
                    <a:t>a</a:t>
                  </a:r>
                  <a:endParaRPr lang="en-US" altLang="zh-CN" sz="1800"/>
                </a:p>
              </p:txBody>
            </p:sp>
            <p:sp>
              <p:nvSpPr>
                <p:cNvPr id="46129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1626" y="1159"/>
                  <a:ext cx="18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/>
                    <a:t>z</a:t>
                  </a:r>
                </a:p>
              </p:txBody>
            </p:sp>
          </p:grpSp>
          <p:grpSp>
            <p:nvGrpSpPr>
              <p:cNvPr id="46122" name="Group 88"/>
              <p:cNvGrpSpPr>
                <a:grpSpLocks/>
              </p:cNvGrpSpPr>
              <p:nvPr/>
            </p:nvGrpSpPr>
            <p:grpSpPr bwMode="auto">
              <a:xfrm>
                <a:off x="889" y="1279"/>
                <a:ext cx="1372" cy="655"/>
                <a:chOff x="1071" y="929"/>
                <a:chExt cx="1372" cy="655"/>
              </a:xfrm>
            </p:grpSpPr>
            <p:sp>
              <p:nvSpPr>
                <p:cNvPr id="46123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2254" y="929"/>
                  <a:ext cx="189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900">
                      <a:solidFill>
                        <a:srgbClr val="FF3300"/>
                      </a:solidFill>
                    </a:rPr>
                    <a:t>●</a:t>
                  </a:r>
                </a:p>
              </p:txBody>
            </p:sp>
            <p:sp>
              <p:nvSpPr>
                <p:cNvPr id="46124" name="Text Box 90"/>
                <p:cNvSpPr txBox="1">
                  <a:spLocks noChangeArrowheads="1"/>
                </p:cNvSpPr>
                <p:nvPr/>
              </p:nvSpPr>
              <p:spPr bwMode="auto">
                <a:xfrm>
                  <a:off x="1071" y="1353"/>
                  <a:ext cx="188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/>
                    <a:t>x</a:t>
                  </a:r>
                </a:p>
              </p:txBody>
            </p:sp>
          </p:grpSp>
        </p:grp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78" grpId="0" animBg="1"/>
      <p:bldP spid="26679" grpId="0" animBg="1"/>
      <p:bldP spid="26680" grpId="0" animBg="1"/>
      <p:bldP spid="2668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5213350" y="879475"/>
            <a:ext cx="2074863" cy="1449388"/>
          </a:xfrm>
          <a:prstGeom prst="rect">
            <a:avLst/>
          </a:prstGeom>
          <a:solidFill>
            <a:srgbClr val="FF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7107" name="AutoShape 3"/>
          <p:cNvSpPr>
            <a:spLocks noChangeArrowheads="1"/>
          </p:cNvSpPr>
          <p:nvPr/>
        </p:nvSpPr>
        <p:spPr bwMode="auto">
          <a:xfrm rot="10800000" flipH="1">
            <a:off x="5213350" y="2320925"/>
            <a:ext cx="3316288" cy="1255713"/>
          </a:xfrm>
          <a:prstGeom prst="parallelogram">
            <a:avLst>
              <a:gd name="adj" fmla="val 103694"/>
            </a:avLst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7108" name="AutoShape 4"/>
          <p:cNvSpPr>
            <a:spLocks noChangeArrowheads="1"/>
          </p:cNvSpPr>
          <p:nvPr/>
        </p:nvSpPr>
        <p:spPr bwMode="auto">
          <a:xfrm rot="5400000">
            <a:off x="6523038" y="1595437"/>
            <a:ext cx="2719388" cy="1255713"/>
          </a:xfrm>
          <a:prstGeom prst="parallelogram">
            <a:avLst>
              <a:gd name="adj" fmla="val 99869"/>
            </a:avLst>
          </a:prstGeom>
          <a:solidFill>
            <a:srgbClr val="99C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5767388" y="1433513"/>
            <a:ext cx="1482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5767388" y="1433513"/>
            <a:ext cx="0" cy="887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5767388" y="2320925"/>
            <a:ext cx="596900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>
            <a:off x="6364288" y="2030413"/>
            <a:ext cx="0" cy="887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7270750" y="1433513"/>
            <a:ext cx="576263" cy="5762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H="1">
            <a:off x="6364288" y="2009775"/>
            <a:ext cx="1482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5" name="Line 11"/>
          <p:cNvSpPr>
            <a:spLocks noChangeShapeType="1"/>
          </p:cNvSpPr>
          <p:nvPr/>
        </p:nvSpPr>
        <p:spPr bwMode="auto">
          <a:xfrm>
            <a:off x="6364288" y="2917825"/>
            <a:ext cx="1482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>
            <a:off x="5767388" y="1433513"/>
            <a:ext cx="596900" cy="59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7847013" y="2009775"/>
            <a:ext cx="0" cy="908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7250113" y="2341563"/>
            <a:ext cx="1279525" cy="1279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7270750" y="2341563"/>
            <a:ext cx="1524000" cy="152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 flipH="1">
            <a:off x="4902200" y="2320925"/>
            <a:ext cx="23685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 flipV="1">
            <a:off x="7250113" y="549275"/>
            <a:ext cx="0" cy="1771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2" name="Text Box 18"/>
          <p:cNvSpPr txBox="1">
            <a:spLocks noChangeArrowheads="1"/>
          </p:cNvSpPr>
          <p:nvPr/>
        </p:nvSpPr>
        <p:spPr bwMode="auto">
          <a:xfrm>
            <a:off x="6173788" y="1882775"/>
            <a:ext cx="409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000">
                <a:solidFill>
                  <a:srgbClr val="FF3300"/>
                </a:solidFill>
              </a:rPr>
              <a:t>●</a:t>
            </a:r>
            <a:endParaRPr lang="en-US" altLang="zh-CN" sz="1000"/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7693025" y="1884363"/>
            <a:ext cx="3000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900">
                <a:solidFill>
                  <a:srgbClr val="FF3300"/>
                </a:solidFill>
              </a:rPr>
              <a:t>●</a:t>
            </a:r>
            <a:endParaRPr lang="en-US" altLang="zh-CN" sz="1800"/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4233863" y="16843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5656263" y="1327150"/>
            <a:ext cx="28733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800">
                <a:solidFill>
                  <a:srgbClr val="FF3300"/>
                </a:solidFill>
              </a:rPr>
              <a:t>●</a:t>
            </a:r>
            <a:endParaRPr lang="en-US" altLang="zh-CN" sz="800"/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6240463" y="2771775"/>
            <a:ext cx="3000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900">
                <a:solidFill>
                  <a:srgbClr val="FF3300"/>
                </a:solidFill>
              </a:rPr>
              <a:t>●</a:t>
            </a:r>
            <a:endParaRPr lang="en-US" altLang="zh-CN" sz="900"/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4851400" y="20129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X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8561388" y="34385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Y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6958013" y="5334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Z</a:t>
            </a:r>
          </a:p>
        </p:txBody>
      </p:sp>
      <p:sp>
        <p:nvSpPr>
          <p:cNvPr id="47130" name="Text Box 26"/>
          <p:cNvSpPr txBox="1">
            <a:spLocks noChangeArrowheads="1"/>
          </p:cNvSpPr>
          <p:nvPr/>
        </p:nvSpPr>
        <p:spPr bwMode="auto">
          <a:xfrm>
            <a:off x="7243763" y="2133600"/>
            <a:ext cx="361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O</a:t>
            </a:r>
          </a:p>
        </p:txBody>
      </p:sp>
      <p:sp>
        <p:nvSpPr>
          <p:cNvPr id="47131" name="Text Box 27"/>
          <p:cNvSpPr txBox="1">
            <a:spLocks noChangeArrowheads="1"/>
          </p:cNvSpPr>
          <p:nvPr/>
        </p:nvSpPr>
        <p:spPr bwMode="auto">
          <a:xfrm>
            <a:off x="5183188" y="900113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V</a:t>
            </a:r>
          </a:p>
        </p:txBody>
      </p:sp>
      <p:sp>
        <p:nvSpPr>
          <p:cNvPr id="47132" name="Text Box 28"/>
          <p:cNvSpPr txBox="1">
            <a:spLocks noChangeArrowheads="1"/>
          </p:cNvSpPr>
          <p:nvPr/>
        </p:nvSpPr>
        <p:spPr bwMode="auto">
          <a:xfrm>
            <a:off x="6370638" y="3255963"/>
            <a:ext cx="361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H</a:t>
            </a:r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8116888" y="1951038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W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6326188" y="16859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A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6091238" y="26908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ISOCPEUR" pitchFamily="34" charset="0"/>
              </a:rPr>
              <a:t>a</a:t>
            </a:r>
            <a:endParaRPr lang="en-US" altLang="zh-CN" sz="1800">
              <a:latin typeface="ISOCPEUR" pitchFamily="34" charset="0"/>
            </a:endParaRP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7821613" y="1681163"/>
            <a:ext cx="461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ISOCPEUR" pitchFamily="34" charset="0"/>
              </a:rPr>
              <a:t>a</a:t>
            </a:r>
            <a:r>
              <a:rPr lang="en-US" altLang="zh-CN" sz="2400">
                <a:latin typeface="ISOCPEUR" pitchFamily="34" charset="0"/>
                <a:sym typeface="Symbol" panose="05050102010706020507" pitchFamily="18" charset="2"/>
              </a:rPr>
              <a:t></a:t>
            </a:r>
            <a:endParaRPr lang="en-US" altLang="zh-CN" sz="2400">
              <a:latin typeface="ISOCPEUR" pitchFamily="34" charset="0"/>
              <a:sym typeface="UniversalMath1 BT" pitchFamily="18" charset="2"/>
            </a:endParaRP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5627688" y="10572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ISOCPEUR" pitchFamily="34" charset="0"/>
                <a:sym typeface="EuroRoman" pitchFamily="2" charset="2"/>
              </a:rPr>
              <a:t>a</a:t>
            </a:r>
            <a:r>
              <a:rPr lang="en-US" altLang="zh-CN" sz="2400">
                <a:latin typeface="ISOCPEUR" pitchFamily="34" charset="0"/>
                <a:sym typeface="Symbol" panose="05050102010706020507" pitchFamily="18" charset="2"/>
              </a:rPr>
              <a:t></a:t>
            </a:r>
            <a:endParaRPr lang="en-US" altLang="zh-CN" sz="2400">
              <a:latin typeface="ISOCPEUR" pitchFamily="34" charset="0"/>
              <a:sym typeface="UniversalMath1 BT" pitchFamily="18" charset="2"/>
            </a:endParaRPr>
          </a:p>
        </p:txBody>
      </p:sp>
      <p:sp>
        <p:nvSpPr>
          <p:cNvPr id="24610" name="Text Box 34"/>
          <p:cNvSpPr txBox="1">
            <a:spLocks noChangeArrowheads="1"/>
          </p:cNvSpPr>
          <p:nvPr/>
        </p:nvSpPr>
        <p:spPr bwMode="auto">
          <a:xfrm>
            <a:off x="0" y="0"/>
            <a:ext cx="3813175" cy="595313"/>
          </a:xfrm>
          <a:prstGeom prst="rect">
            <a:avLst/>
          </a:prstGeom>
          <a:solidFill>
            <a:srgbClr val="FFFF66"/>
          </a:solidFill>
          <a:ln w="76200">
            <a:pattFill prst="smCheck">
              <a:fgClr>
                <a:srgbClr val="FF3300"/>
              </a:fgClr>
              <a:bgClr>
                <a:srgbClr val="FFFF00"/>
              </a:bgClr>
            </a:patt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</a:rPr>
              <a:t>(1) </a:t>
            </a:r>
            <a:r>
              <a:rPr lang="zh-CN" altLang="en-US" sz="2800">
                <a:solidFill>
                  <a:srgbClr val="FF0000"/>
                </a:solidFill>
              </a:rPr>
              <a:t>点的投影规律</a:t>
            </a:r>
            <a:r>
              <a:rPr lang="zh-CN" altLang="en-US" sz="1800" b="0" i="1">
                <a:solidFill>
                  <a:srgbClr val="FF0000"/>
                </a:solidFill>
              </a:rPr>
              <a:t>（</a:t>
            </a:r>
            <a:r>
              <a:rPr lang="en-US" altLang="zh-CN" sz="1800" b="0" i="1">
                <a:solidFill>
                  <a:srgbClr val="FF0000"/>
                </a:solidFill>
              </a:rPr>
              <a:t>Rule</a:t>
            </a:r>
            <a:r>
              <a:rPr lang="zh-CN" altLang="en-US" sz="1800" b="0" i="1">
                <a:solidFill>
                  <a:srgbClr val="FF0000"/>
                </a:solidFill>
              </a:rPr>
              <a:t>）</a:t>
            </a:r>
            <a:r>
              <a:rPr lang="en-US" altLang="zh-CN" sz="2800">
                <a:solidFill>
                  <a:srgbClr val="FF0000"/>
                </a:solidFill>
              </a:rPr>
              <a:t>:</a:t>
            </a:r>
            <a:endParaRPr lang="en-US" altLang="zh-CN" sz="2800"/>
          </a:p>
        </p:txBody>
      </p:sp>
      <p:sp>
        <p:nvSpPr>
          <p:cNvPr id="27683" name="Text Box 35"/>
          <p:cNvSpPr txBox="1">
            <a:spLocks noChangeArrowheads="1"/>
          </p:cNvSpPr>
          <p:nvPr/>
        </p:nvSpPr>
        <p:spPr bwMode="auto">
          <a:xfrm>
            <a:off x="179388" y="3860800"/>
            <a:ext cx="262096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① </a:t>
            </a:r>
            <a:r>
              <a:rPr lang="en-US" altLang="zh-CN">
                <a:sym typeface="EuroRoman" pitchFamily="2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</a:t>
            </a:r>
            <a:r>
              <a:rPr lang="en-US" altLang="zh-CN"/>
              <a:t>a⊥OX</a:t>
            </a:r>
            <a:r>
              <a:rPr lang="zh-CN" altLang="zh-CN"/>
              <a:t>轴</a:t>
            </a:r>
            <a:endParaRPr lang="zh-CN" altLang="en-US"/>
          </a:p>
        </p:txBody>
      </p:sp>
      <p:sp>
        <p:nvSpPr>
          <p:cNvPr id="27684" name="Text Box 36"/>
          <p:cNvSpPr txBox="1">
            <a:spLocks noChangeArrowheads="1"/>
          </p:cNvSpPr>
          <p:nvPr/>
        </p:nvSpPr>
        <p:spPr bwMode="auto">
          <a:xfrm>
            <a:off x="107950" y="4386263"/>
            <a:ext cx="95059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② aa</a:t>
            </a:r>
            <a:r>
              <a:rPr lang="en-US" altLang="zh-CN" baseline="-25000"/>
              <a:t>x</a:t>
            </a:r>
            <a:r>
              <a:rPr lang="en-US" altLang="zh-CN"/>
              <a:t>= a</a:t>
            </a:r>
            <a:r>
              <a:rPr lang="en-US" altLang="zh-CN">
                <a:sym typeface="Symbol" panose="05050102010706020507" pitchFamily="18" charset="2"/>
              </a:rPr>
              <a:t></a:t>
            </a:r>
            <a:r>
              <a:rPr lang="en-US" altLang="zh-CN"/>
              <a:t>a</a:t>
            </a:r>
            <a:r>
              <a:rPr lang="en-US" altLang="zh-CN" baseline="-25000"/>
              <a:t>z</a:t>
            </a:r>
            <a:r>
              <a:rPr lang="en-US" altLang="zh-CN"/>
              <a:t>=y   </a:t>
            </a:r>
            <a:r>
              <a:rPr lang="zh-CN" altLang="en-US"/>
              <a:t>是点</a:t>
            </a:r>
            <a:r>
              <a:rPr lang="en-US" altLang="zh-CN"/>
              <a:t>A</a:t>
            </a:r>
            <a:r>
              <a:rPr lang="zh-CN" altLang="zh-CN"/>
              <a:t>到</a:t>
            </a:r>
            <a:r>
              <a:rPr lang="en-US" altLang="zh-CN"/>
              <a:t>V</a:t>
            </a:r>
            <a:r>
              <a:rPr lang="zh-CN" altLang="zh-CN"/>
              <a:t>面的距离</a:t>
            </a:r>
            <a:r>
              <a:rPr lang="en-US" altLang="zh-CN"/>
              <a:t> </a:t>
            </a:r>
            <a:r>
              <a:rPr lang="zh-CN" altLang="en-US" sz="2000" b="0" i="1">
                <a:solidFill>
                  <a:srgbClr val="FF3300"/>
                </a:solidFill>
              </a:rPr>
              <a:t>（</a:t>
            </a:r>
            <a:r>
              <a:rPr lang="en-US" altLang="zh-CN" sz="2000" b="0" i="1">
                <a:solidFill>
                  <a:srgbClr val="FF3300"/>
                </a:solidFill>
              </a:rPr>
              <a:t>Y Coordinate</a:t>
            </a:r>
            <a:r>
              <a:rPr lang="zh-CN" altLang="en-US" sz="2000" b="0" i="1">
                <a:solidFill>
                  <a:srgbClr val="FF3300"/>
                </a:solidFill>
              </a:rPr>
              <a:t>）</a:t>
            </a:r>
          </a:p>
        </p:txBody>
      </p:sp>
      <p:sp>
        <p:nvSpPr>
          <p:cNvPr id="27685" name="Text Box 37"/>
          <p:cNvSpPr txBox="1">
            <a:spLocks noChangeArrowheads="1"/>
          </p:cNvSpPr>
          <p:nvPr/>
        </p:nvSpPr>
        <p:spPr bwMode="auto">
          <a:xfrm>
            <a:off x="611188" y="5084763"/>
            <a:ext cx="8820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ym typeface="EuroRoman" pitchFamily="2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</a:t>
            </a:r>
            <a:r>
              <a:rPr lang="en-US" altLang="zh-CN"/>
              <a:t>a</a:t>
            </a:r>
            <a:r>
              <a:rPr lang="en-US" altLang="zh-CN" baseline="-25000"/>
              <a:t>x</a:t>
            </a:r>
            <a:r>
              <a:rPr lang="en-US" altLang="zh-CN"/>
              <a:t>= a</a:t>
            </a:r>
            <a:r>
              <a:rPr lang="en-US" altLang="zh-CN">
                <a:sym typeface="Symbol" panose="05050102010706020507" pitchFamily="18" charset="2"/>
              </a:rPr>
              <a:t></a:t>
            </a:r>
            <a:r>
              <a:rPr lang="en-US" altLang="zh-CN"/>
              <a:t>a</a:t>
            </a:r>
            <a:r>
              <a:rPr lang="en-US" altLang="zh-CN" baseline="-25000"/>
              <a:t>y</a:t>
            </a:r>
            <a:r>
              <a:rPr lang="en-US" altLang="zh-CN"/>
              <a:t>=z  </a:t>
            </a:r>
            <a:r>
              <a:rPr lang="zh-CN" altLang="en-US"/>
              <a:t>是点</a:t>
            </a:r>
            <a:r>
              <a:rPr lang="en-US" altLang="zh-CN"/>
              <a:t>A</a:t>
            </a:r>
            <a:r>
              <a:rPr lang="zh-CN" altLang="zh-CN"/>
              <a:t>到</a:t>
            </a:r>
            <a:r>
              <a:rPr lang="en-US" altLang="zh-CN"/>
              <a:t>H</a:t>
            </a:r>
            <a:r>
              <a:rPr lang="zh-CN" altLang="zh-CN"/>
              <a:t>面的距离</a:t>
            </a:r>
            <a:r>
              <a:rPr lang="en-US" altLang="zh-CN"/>
              <a:t> </a:t>
            </a:r>
            <a:r>
              <a:rPr lang="en-US" altLang="zh-CN" sz="2800" b="0" i="1">
                <a:solidFill>
                  <a:srgbClr val="FF3300"/>
                </a:solidFill>
              </a:rPr>
              <a:t>(</a:t>
            </a:r>
            <a:r>
              <a:rPr lang="en-US" altLang="zh-CN" sz="2000" b="0" i="1">
                <a:solidFill>
                  <a:srgbClr val="FF3300"/>
                </a:solidFill>
              </a:rPr>
              <a:t>Z Coordinate</a:t>
            </a:r>
            <a:r>
              <a:rPr lang="zh-CN" altLang="en-US" sz="2000" b="0" i="1">
                <a:solidFill>
                  <a:srgbClr val="FF3300"/>
                </a:solidFill>
              </a:rPr>
              <a:t>）</a:t>
            </a:r>
          </a:p>
        </p:txBody>
      </p:sp>
      <p:sp>
        <p:nvSpPr>
          <p:cNvPr id="27686" name="Text Box 38"/>
          <p:cNvSpPr txBox="1">
            <a:spLocks noChangeArrowheads="1"/>
          </p:cNvSpPr>
          <p:nvPr/>
        </p:nvSpPr>
        <p:spPr bwMode="auto">
          <a:xfrm>
            <a:off x="611188" y="5734050"/>
            <a:ext cx="84597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/>
              <a:t>aa</a:t>
            </a:r>
            <a:r>
              <a:rPr lang="en-US" altLang="zh-CN" baseline="-25000"/>
              <a:t>y</a:t>
            </a:r>
            <a:r>
              <a:rPr lang="en-US" altLang="zh-CN"/>
              <a:t>= </a:t>
            </a:r>
            <a:r>
              <a:rPr lang="en-US" altLang="zh-CN">
                <a:sym typeface="EuroRoman" pitchFamily="2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</a:t>
            </a:r>
            <a:r>
              <a:rPr lang="en-US" altLang="zh-CN"/>
              <a:t>a</a:t>
            </a:r>
            <a:r>
              <a:rPr lang="en-US" altLang="zh-CN" baseline="-25000"/>
              <a:t>z</a:t>
            </a:r>
            <a:r>
              <a:rPr lang="en-US" altLang="zh-CN"/>
              <a:t>=x   </a:t>
            </a:r>
            <a:r>
              <a:rPr lang="zh-CN" altLang="en-US"/>
              <a:t>是</a:t>
            </a:r>
            <a:r>
              <a:rPr lang="en-US" altLang="zh-CN"/>
              <a:t>A</a:t>
            </a:r>
            <a:r>
              <a:rPr lang="zh-CN" altLang="en-US"/>
              <a:t>点</a:t>
            </a:r>
            <a:r>
              <a:rPr lang="zh-CN" altLang="zh-CN"/>
              <a:t>到</a:t>
            </a:r>
            <a:r>
              <a:rPr lang="en-US" altLang="zh-CN"/>
              <a:t>W</a:t>
            </a:r>
            <a:r>
              <a:rPr lang="zh-CN" altLang="zh-CN"/>
              <a:t>面的距离</a:t>
            </a:r>
            <a:r>
              <a:rPr lang="en-US" altLang="zh-CN"/>
              <a:t> </a:t>
            </a:r>
            <a:r>
              <a:rPr lang="zh-CN" altLang="en-US" sz="2000" b="0" i="1">
                <a:solidFill>
                  <a:srgbClr val="FF3300"/>
                </a:solidFill>
              </a:rPr>
              <a:t>（</a:t>
            </a:r>
            <a:r>
              <a:rPr lang="en-US" altLang="zh-CN" sz="2000" b="0" i="1">
                <a:solidFill>
                  <a:srgbClr val="FF3300"/>
                </a:solidFill>
              </a:rPr>
              <a:t>X Coordinate</a:t>
            </a:r>
            <a:r>
              <a:rPr lang="zh-CN" altLang="en-US" sz="2000" b="0" i="1">
                <a:solidFill>
                  <a:srgbClr val="FF3300"/>
                </a:solidFill>
              </a:rPr>
              <a:t>）</a:t>
            </a:r>
          </a:p>
        </p:txBody>
      </p:sp>
      <p:grpSp>
        <p:nvGrpSpPr>
          <p:cNvPr id="47143" name="Group 39"/>
          <p:cNvGrpSpPr>
            <a:grpSpLocks/>
          </p:cNvGrpSpPr>
          <p:nvPr/>
        </p:nvGrpSpPr>
        <p:grpSpPr bwMode="auto">
          <a:xfrm>
            <a:off x="5319713" y="1866900"/>
            <a:ext cx="447675" cy="514350"/>
            <a:chOff x="1114" y="687"/>
            <a:chExt cx="282" cy="324"/>
          </a:xfrm>
        </p:grpSpPr>
        <p:sp>
          <p:nvSpPr>
            <p:cNvPr id="47176" name="Text Box 40"/>
            <p:cNvSpPr txBox="1">
              <a:spLocks noChangeArrowheads="1"/>
            </p:cNvSpPr>
            <p:nvPr/>
          </p:nvSpPr>
          <p:spPr bwMode="auto">
            <a:xfrm>
              <a:off x="1208" y="78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ISOCPEUR" pitchFamily="34" charset="0"/>
                </a:rPr>
                <a:t>x</a:t>
              </a:r>
            </a:p>
          </p:txBody>
        </p:sp>
        <p:sp>
          <p:nvSpPr>
            <p:cNvPr id="47177" name="Text Box 41"/>
            <p:cNvSpPr txBox="1">
              <a:spLocks noChangeArrowheads="1"/>
            </p:cNvSpPr>
            <p:nvPr/>
          </p:nvSpPr>
          <p:spPr bwMode="auto">
            <a:xfrm>
              <a:off x="1114" y="68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a</a:t>
              </a:r>
              <a:endParaRPr lang="en-US" altLang="zh-CN" sz="1800">
                <a:latin typeface="ISOCPEUR" pitchFamily="34" charset="0"/>
              </a:endParaRPr>
            </a:p>
          </p:txBody>
        </p:sp>
      </p:grpSp>
      <p:grpSp>
        <p:nvGrpSpPr>
          <p:cNvPr id="47144" name="Group 42"/>
          <p:cNvGrpSpPr>
            <a:grpSpLocks/>
          </p:cNvGrpSpPr>
          <p:nvPr/>
        </p:nvGrpSpPr>
        <p:grpSpPr bwMode="auto">
          <a:xfrm>
            <a:off x="6834188" y="1038225"/>
            <a:ext cx="458787" cy="482600"/>
            <a:chOff x="1963" y="152"/>
            <a:chExt cx="289" cy="304"/>
          </a:xfrm>
        </p:grpSpPr>
        <p:sp>
          <p:nvSpPr>
            <p:cNvPr id="47174" name="Text Box 43"/>
            <p:cNvSpPr txBox="1">
              <a:spLocks noChangeArrowheads="1"/>
            </p:cNvSpPr>
            <p:nvPr/>
          </p:nvSpPr>
          <p:spPr bwMode="auto">
            <a:xfrm>
              <a:off x="1963" y="15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a</a:t>
              </a:r>
              <a:endParaRPr lang="en-US" altLang="zh-CN" sz="1800">
                <a:latin typeface="ISOCPEUR" pitchFamily="34" charset="0"/>
              </a:endParaRPr>
            </a:p>
          </p:txBody>
        </p:sp>
        <p:sp>
          <p:nvSpPr>
            <p:cNvPr id="47175" name="Text Box 44"/>
            <p:cNvSpPr txBox="1">
              <a:spLocks noChangeArrowheads="1"/>
            </p:cNvSpPr>
            <p:nvPr/>
          </p:nvSpPr>
          <p:spPr bwMode="auto">
            <a:xfrm>
              <a:off x="2070" y="223"/>
              <a:ext cx="18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ISOCPEUR" pitchFamily="34" charset="0"/>
                </a:rPr>
                <a:t>z</a:t>
              </a:r>
            </a:p>
          </p:txBody>
        </p:sp>
      </p:grpSp>
      <p:grpSp>
        <p:nvGrpSpPr>
          <p:cNvPr id="47145" name="Group 45"/>
          <p:cNvGrpSpPr>
            <a:grpSpLocks/>
          </p:cNvGrpSpPr>
          <p:nvPr/>
        </p:nvGrpSpPr>
        <p:grpSpPr bwMode="auto">
          <a:xfrm>
            <a:off x="7796213" y="2587625"/>
            <a:ext cx="515937" cy="482600"/>
            <a:chOff x="1259" y="1653"/>
            <a:chExt cx="325" cy="304"/>
          </a:xfrm>
        </p:grpSpPr>
        <p:sp>
          <p:nvSpPr>
            <p:cNvPr id="47172" name="Text Box 46"/>
            <p:cNvSpPr txBox="1">
              <a:spLocks noChangeArrowheads="1"/>
            </p:cNvSpPr>
            <p:nvPr/>
          </p:nvSpPr>
          <p:spPr bwMode="auto">
            <a:xfrm>
              <a:off x="1259" y="165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a</a:t>
              </a:r>
              <a:endParaRPr lang="en-US" altLang="zh-CN" sz="1800">
                <a:latin typeface="ISOCPEUR" pitchFamily="34" charset="0"/>
              </a:endParaRPr>
            </a:p>
          </p:txBody>
        </p:sp>
        <p:sp>
          <p:nvSpPr>
            <p:cNvPr id="47173" name="Text Box 47"/>
            <p:cNvSpPr txBox="1">
              <a:spLocks noChangeArrowheads="1"/>
            </p:cNvSpPr>
            <p:nvPr/>
          </p:nvSpPr>
          <p:spPr bwMode="auto">
            <a:xfrm>
              <a:off x="1396" y="1726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ISOCPEUR" pitchFamily="34" charset="0"/>
                </a:rPr>
                <a:t>y</a:t>
              </a:r>
            </a:p>
          </p:txBody>
        </p:sp>
      </p:grpSp>
      <p:sp>
        <p:nvSpPr>
          <p:cNvPr id="47146" name="Text Box 48"/>
          <p:cNvSpPr txBox="1">
            <a:spLocks noChangeArrowheads="1"/>
          </p:cNvSpPr>
          <p:nvPr/>
        </p:nvSpPr>
        <p:spPr bwMode="auto">
          <a:xfrm>
            <a:off x="4233863" y="20177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/>
          </a:p>
        </p:txBody>
      </p:sp>
      <p:grpSp>
        <p:nvGrpSpPr>
          <p:cNvPr id="47147" name="Group 49"/>
          <p:cNvGrpSpPr>
            <a:grpSpLocks/>
          </p:cNvGrpSpPr>
          <p:nvPr/>
        </p:nvGrpSpPr>
        <p:grpSpPr bwMode="auto">
          <a:xfrm>
            <a:off x="484188" y="347663"/>
            <a:ext cx="3629025" cy="2916237"/>
            <a:chOff x="305" y="219"/>
            <a:chExt cx="2286" cy="1837"/>
          </a:xfrm>
        </p:grpSpPr>
        <p:sp>
          <p:nvSpPr>
            <p:cNvPr id="47149" name="Line 50"/>
            <p:cNvSpPr>
              <a:spLocks noChangeShapeType="1"/>
            </p:cNvSpPr>
            <p:nvPr/>
          </p:nvSpPr>
          <p:spPr bwMode="auto">
            <a:xfrm flipH="1">
              <a:off x="1615" y="1184"/>
              <a:ext cx="560" cy="5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0" name="Freeform 51"/>
            <p:cNvSpPr>
              <a:spLocks noChangeArrowheads="1"/>
            </p:cNvSpPr>
            <p:nvPr/>
          </p:nvSpPr>
          <p:spPr bwMode="auto">
            <a:xfrm>
              <a:off x="706" y="529"/>
              <a:ext cx="1" cy="1214"/>
            </a:xfrm>
            <a:custGeom>
              <a:avLst/>
              <a:gdLst>
                <a:gd name="T0" fmla="*/ 0 w 1"/>
                <a:gd name="T1" fmla="*/ 1214 h 1214"/>
                <a:gd name="T2" fmla="*/ 0 w 1"/>
                <a:gd name="T3" fmla="*/ 0 h 121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214">
                  <a:moveTo>
                    <a:pt x="0" y="121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1" name="Line 52"/>
            <p:cNvSpPr>
              <a:spLocks noChangeShapeType="1"/>
            </p:cNvSpPr>
            <p:nvPr/>
          </p:nvSpPr>
          <p:spPr bwMode="auto">
            <a:xfrm flipH="1">
              <a:off x="694" y="1739"/>
              <a:ext cx="92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2" name="Line 53"/>
            <p:cNvSpPr>
              <a:spLocks noChangeShapeType="1"/>
            </p:cNvSpPr>
            <p:nvPr/>
          </p:nvSpPr>
          <p:spPr bwMode="auto">
            <a:xfrm>
              <a:off x="2175" y="554"/>
              <a:ext cx="0" cy="6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3" name="Line 54"/>
            <p:cNvSpPr>
              <a:spLocks noChangeShapeType="1"/>
            </p:cNvSpPr>
            <p:nvPr/>
          </p:nvSpPr>
          <p:spPr bwMode="auto">
            <a:xfrm>
              <a:off x="709" y="554"/>
              <a:ext cx="1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4" name="Text Box 55"/>
            <p:cNvSpPr txBox="1">
              <a:spLocks noChangeArrowheads="1"/>
            </p:cNvSpPr>
            <p:nvPr/>
          </p:nvSpPr>
          <p:spPr bwMode="auto">
            <a:xfrm>
              <a:off x="754" y="515"/>
              <a:ext cx="1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000"/>
            </a:p>
          </p:txBody>
        </p:sp>
        <p:sp>
          <p:nvSpPr>
            <p:cNvPr id="47155" name="Text Box 56"/>
            <p:cNvSpPr txBox="1">
              <a:spLocks noChangeArrowheads="1"/>
            </p:cNvSpPr>
            <p:nvPr/>
          </p:nvSpPr>
          <p:spPr bwMode="auto">
            <a:xfrm>
              <a:off x="595" y="1662"/>
              <a:ext cx="22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rgbClr val="FF3300"/>
                  </a:solidFill>
                </a:rPr>
                <a:t>●</a:t>
              </a:r>
              <a:endParaRPr lang="en-US" altLang="zh-CN" sz="1800"/>
            </a:p>
          </p:txBody>
        </p:sp>
        <p:sp>
          <p:nvSpPr>
            <p:cNvPr id="47156" name="Text Box 57"/>
            <p:cNvSpPr txBox="1">
              <a:spLocks noChangeArrowheads="1"/>
            </p:cNvSpPr>
            <p:nvPr/>
          </p:nvSpPr>
          <p:spPr bwMode="auto">
            <a:xfrm>
              <a:off x="2059" y="482"/>
              <a:ext cx="25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rgbClr val="FF3300"/>
                  </a:solidFill>
                </a:rPr>
                <a:t>●</a:t>
              </a:r>
            </a:p>
          </p:txBody>
        </p:sp>
        <p:sp>
          <p:nvSpPr>
            <p:cNvPr id="47157" name="Text Box 58"/>
            <p:cNvSpPr txBox="1">
              <a:spLocks noChangeArrowheads="1"/>
            </p:cNvSpPr>
            <p:nvPr/>
          </p:nvSpPr>
          <p:spPr bwMode="auto">
            <a:xfrm>
              <a:off x="2286" y="972"/>
              <a:ext cx="3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Y</a:t>
              </a:r>
              <a:endParaRPr lang="en-US" altLang="zh-CN" sz="1800"/>
            </a:p>
          </p:txBody>
        </p:sp>
        <p:sp>
          <p:nvSpPr>
            <p:cNvPr id="47158" name="Text Box 59"/>
            <p:cNvSpPr txBox="1">
              <a:spLocks noChangeArrowheads="1"/>
            </p:cNvSpPr>
            <p:nvPr/>
          </p:nvSpPr>
          <p:spPr bwMode="auto">
            <a:xfrm>
              <a:off x="1392" y="219"/>
              <a:ext cx="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Z</a:t>
              </a:r>
              <a:endParaRPr lang="en-US" altLang="zh-CN" sz="1800"/>
            </a:p>
          </p:txBody>
        </p:sp>
        <p:sp>
          <p:nvSpPr>
            <p:cNvPr id="47159" name="Text Box 60"/>
            <p:cNvSpPr txBox="1">
              <a:spLocks noChangeArrowheads="1"/>
            </p:cNvSpPr>
            <p:nvPr/>
          </p:nvSpPr>
          <p:spPr bwMode="auto">
            <a:xfrm>
              <a:off x="1606" y="238"/>
              <a:ext cx="29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ISOCPEUR" pitchFamily="34" charset="0"/>
                </a:rPr>
                <a:t>a</a:t>
              </a:r>
              <a:r>
                <a:rPr lang="en-US" altLang="zh-CN" sz="2800" baseline="-25000">
                  <a:latin typeface="ISOCPEUR" pitchFamily="34" charset="0"/>
                </a:rPr>
                <a:t>z</a:t>
              </a:r>
              <a:endParaRPr lang="en-US" altLang="zh-CN" sz="2800">
                <a:latin typeface="ISOCPEUR" pitchFamily="34" charset="0"/>
              </a:endParaRPr>
            </a:p>
          </p:txBody>
        </p:sp>
        <p:sp>
          <p:nvSpPr>
            <p:cNvPr id="47160" name="Freeform 61"/>
            <p:cNvSpPr>
              <a:spLocks noChangeArrowheads="1"/>
            </p:cNvSpPr>
            <p:nvPr/>
          </p:nvSpPr>
          <p:spPr bwMode="auto">
            <a:xfrm>
              <a:off x="467" y="1185"/>
              <a:ext cx="2118" cy="1"/>
            </a:xfrm>
            <a:custGeom>
              <a:avLst/>
              <a:gdLst>
                <a:gd name="T0" fmla="*/ 0 w 1751"/>
                <a:gd name="T1" fmla="*/ 0 h 1"/>
                <a:gd name="T2" fmla="*/ 3099 w 1751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51" h="1">
                  <a:moveTo>
                    <a:pt x="0" y="0"/>
                  </a:moveTo>
                  <a:lnTo>
                    <a:pt x="1751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1" name="Freeform 62"/>
            <p:cNvSpPr>
              <a:spLocks noChangeArrowheads="1"/>
            </p:cNvSpPr>
            <p:nvPr/>
          </p:nvSpPr>
          <p:spPr bwMode="auto">
            <a:xfrm>
              <a:off x="1611" y="377"/>
              <a:ext cx="1" cy="1523"/>
            </a:xfrm>
            <a:custGeom>
              <a:avLst/>
              <a:gdLst>
                <a:gd name="T0" fmla="*/ 0 w 1"/>
                <a:gd name="T1" fmla="*/ 1628 h 1473"/>
                <a:gd name="T2" fmla="*/ 1 w 1"/>
                <a:gd name="T3" fmla="*/ 0 h 147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473">
                  <a:moveTo>
                    <a:pt x="0" y="1473"/>
                  </a:moveTo>
                  <a:lnTo>
                    <a:pt x="1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2" name="Text Box 63"/>
            <p:cNvSpPr txBox="1">
              <a:spLocks noChangeArrowheads="1"/>
            </p:cNvSpPr>
            <p:nvPr/>
          </p:nvSpPr>
          <p:spPr bwMode="auto">
            <a:xfrm>
              <a:off x="2133" y="305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a</a:t>
              </a:r>
              <a:r>
                <a:rPr lang="en-US" altLang="zh-CN" sz="2400">
                  <a:latin typeface="ISOCPEUR" pitchFamily="34" charset="0"/>
                  <a:sym typeface="Symbol" panose="05050102010706020507" pitchFamily="18" charset="2"/>
                </a:rPr>
                <a:t></a:t>
              </a:r>
              <a:endParaRPr lang="en-US" altLang="zh-CN" sz="2400">
                <a:latin typeface="ISOCPEUR" pitchFamily="34" charset="0"/>
                <a:sym typeface="UniversalMath1 BT" pitchFamily="18" charset="2"/>
              </a:endParaRPr>
            </a:p>
          </p:txBody>
        </p:sp>
        <p:sp>
          <p:nvSpPr>
            <p:cNvPr id="47163" name="Text Box 64"/>
            <p:cNvSpPr txBox="1">
              <a:spLocks noChangeArrowheads="1"/>
            </p:cNvSpPr>
            <p:nvPr/>
          </p:nvSpPr>
          <p:spPr bwMode="auto">
            <a:xfrm>
              <a:off x="305" y="966"/>
              <a:ext cx="3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X</a:t>
              </a:r>
              <a:endParaRPr lang="en-US" altLang="zh-CN" sz="1800"/>
            </a:p>
          </p:txBody>
        </p:sp>
        <p:sp>
          <p:nvSpPr>
            <p:cNvPr id="47164" name="Text Box 65"/>
            <p:cNvSpPr txBox="1">
              <a:spLocks noChangeArrowheads="1"/>
            </p:cNvSpPr>
            <p:nvPr/>
          </p:nvSpPr>
          <p:spPr bwMode="auto">
            <a:xfrm>
              <a:off x="1374" y="1806"/>
              <a:ext cx="3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Y</a:t>
              </a:r>
              <a:endParaRPr lang="en-US" altLang="zh-CN" sz="1800"/>
            </a:p>
          </p:txBody>
        </p:sp>
        <p:sp>
          <p:nvSpPr>
            <p:cNvPr id="47165" name="Text Box 66"/>
            <p:cNvSpPr txBox="1">
              <a:spLocks noChangeArrowheads="1"/>
            </p:cNvSpPr>
            <p:nvPr/>
          </p:nvSpPr>
          <p:spPr bwMode="auto">
            <a:xfrm>
              <a:off x="2140" y="1096"/>
              <a:ext cx="26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a</a:t>
              </a:r>
              <a:r>
                <a:rPr lang="en-US" altLang="zh-CN" sz="2400" baseline="-25000">
                  <a:latin typeface="ISOCPEUR" pitchFamily="34" charset="0"/>
                </a:rPr>
                <a:t>y</a:t>
              </a:r>
              <a:endParaRPr lang="en-US" altLang="zh-CN" sz="1800">
                <a:latin typeface="ISOCPEUR" pitchFamily="34" charset="0"/>
              </a:endParaRPr>
            </a:p>
          </p:txBody>
        </p:sp>
        <p:sp>
          <p:nvSpPr>
            <p:cNvPr id="47166" name="Text Box 67"/>
            <p:cNvSpPr txBox="1">
              <a:spLocks noChangeArrowheads="1"/>
            </p:cNvSpPr>
            <p:nvPr/>
          </p:nvSpPr>
          <p:spPr bwMode="auto">
            <a:xfrm>
              <a:off x="1621" y="957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O</a:t>
              </a:r>
              <a:endParaRPr lang="en-US" altLang="zh-CN" sz="1800"/>
            </a:p>
          </p:txBody>
        </p:sp>
        <p:sp>
          <p:nvSpPr>
            <p:cNvPr id="47167" name="Text Box 68"/>
            <p:cNvSpPr txBox="1">
              <a:spLocks noChangeArrowheads="1"/>
            </p:cNvSpPr>
            <p:nvPr/>
          </p:nvSpPr>
          <p:spPr bwMode="auto">
            <a:xfrm>
              <a:off x="500" y="1640"/>
              <a:ext cx="27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ISOCPEUR" pitchFamily="34" charset="0"/>
                </a:rPr>
                <a:t>a</a:t>
              </a:r>
              <a:endParaRPr lang="en-US" altLang="zh-CN" sz="1800">
                <a:latin typeface="ISOCPEUR" pitchFamily="34" charset="0"/>
              </a:endParaRPr>
            </a:p>
          </p:txBody>
        </p:sp>
        <p:sp>
          <p:nvSpPr>
            <p:cNvPr id="47168" name="Text Box 69"/>
            <p:cNvSpPr txBox="1">
              <a:spLocks noChangeArrowheads="1"/>
            </p:cNvSpPr>
            <p:nvPr/>
          </p:nvSpPr>
          <p:spPr bwMode="auto">
            <a:xfrm>
              <a:off x="689" y="894"/>
              <a:ext cx="26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a</a:t>
              </a:r>
              <a:r>
                <a:rPr lang="en-US" altLang="zh-CN" sz="2400" baseline="-25000">
                  <a:latin typeface="ISOCPEUR" pitchFamily="34" charset="0"/>
                </a:rPr>
                <a:t>x</a:t>
              </a:r>
              <a:endParaRPr lang="en-US" altLang="zh-CN" sz="1800">
                <a:latin typeface="ISOCPEUR" pitchFamily="34" charset="0"/>
              </a:endParaRPr>
            </a:p>
          </p:txBody>
        </p:sp>
        <p:sp>
          <p:nvSpPr>
            <p:cNvPr id="47169" name="Text Box 70"/>
            <p:cNvSpPr txBox="1">
              <a:spLocks noChangeArrowheads="1"/>
            </p:cNvSpPr>
            <p:nvPr/>
          </p:nvSpPr>
          <p:spPr bwMode="auto">
            <a:xfrm>
              <a:off x="1614" y="1560"/>
              <a:ext cx="28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latin typeface="ISOCPEUR" pitchFamily="34" charset="0"/>
                </a:rPr>
                <a:t>a</a:t>
              </a:r>
              <a:r>
                <a:rPr lang="en-US" altLang="zh-CN" sz="2800" baseline="-25000">
                  <a:latin typeface="ISOCPEUR" pitchFamily="34" charset="0"/>
                </a:rPr>
                <a:t>y</a:t>
              </a:r>
              <a:endParaRPr lang="en-US" altLang="zh-CN" sz="1800">
                <a:latin typeface="ISOCPEUR" pitchFamily="34" charset="0"/>
              </a:endParaRPr>
            </a:p>
          </p:txBody>
        </p:sp>
        <p:sp>
          <p:nvSpPr>
            <p:cNvPr id="47170" name="Text Box 71"/>
            <p:cNvSpPr txBox="1">
              <a:spLocks noChangeArrowheads="1"/>
            </p:cNvSpPr>
            <p:nvPr/>
          </p:nvSpPr>
          <p:spPr bwMode="auto">
            <a:xfrm>
              <a:off x="530" y="326"/>
              <a:ext cx="2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  <a:sym typeface="EuroRoman" pitchFamily="2" charset="2"/>
                </a:rPr>
                <a:t>a</a:t>
              </a:r>
              <a:r>
                <a:rPr lang="en-US" altLang="zh-CN" sz="2400">
                  <a:latin typeface="ISOCPEUR" pitchFamily="34" charset="0"/>
                  <a:sym typeface="Symbol" panose="05050102010706020507" pitchFamily="18" charset="2"/>
                </a:rPr>
                <a:t></a:t>
              </a:r>
              <a:endParaRPr lang="en-US" altLang="zh-CN" sz="2400">
                <a:latin typeface="ISOCPEUR" pitchFamily="34" charset="0"/>
                <a:sym typeface="UniversalMath1 BT" pitchFamily="18" charset="2"/>
              </a:endParaRPr>
            </a:p>
          </p:txBody>
        </p:sp>
        <p:sp>
          <p:nvSpPr>
            <p:cNvPr id="47171" name="Text Box 72"/>
            <p:cNvSpPr txBox="1">
              <a:spLocks noChangeArrowheads="1"/>
            </p:cNvSpPr>
            <p:nvPr/>
          </p:nvSpPr>
          <p:spPr bwMode="auto">
            <a:xfrm>
              <a:off x="615" y="495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>
                  <a:solidFill>
                    <a:srgbClr val="FF3300"/>
                  </a:solidFill>
                </a:rPr>
                <a:t>●</a:t>
              </a:r>
            </a:p>
          </p:txBody>
        </p:sp>
      </p:grpSp>
      <p:sp>
        <p:nvSpPr>
          <p:cNvPr id="27721" name="Text Box 73"/>
          <p:cNvSpPr txBox="1">
            <a:spLocks noChangeArrowheads="1"/>
          </p:cNvSpPr>
          <p:nvPr/>
        </p:nvSpPr>
        <p:spPr bwMode="auto">
          <a:xfrm>
            <a:off x="2987675" y="3716338"/>
            <a:ext cx="3187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4400"/>
              <a:t> </a:t>
            </a:r>
            <a:r>
              <a:rPr lang="en-US" altLang="zh-CN">
                <a:sym typeface="EuroRoman" pitchFamily="2" charset="2"/>
              </a:rPr>
              <a:t>a</a:t>
            </a:r>
            <a:r>
              <a:rPr lang="en-US" altLang="zh-CN">
                <a:sym typeface="Symbol" panose="05050102010706020507" pitchFamily="18" charset="2"/>
              </a:rPr>
              <a:t></a:t>
            </a:r>
            <a:r>
              <a:rPr lang="en-US" altLang="zh-CN"/>
              <a:t>a</a:t>
            </a:r>
            <a:r>
              <a:rPr lang="en-US" altLang="zh-CN">
                <a:sym typeface="Symbol" panose="05050102010706020507" pitchFamily="18" charset="2"/>
              </a:rPr>
              <a:t></a:t>
            </a:r>
            <a:r>
              <a:rPr lang="en-US" altLang="zh-CN"/>
              <a:t>⊥OZ</a:t>
            </a:r>
            <a:r>
              <a:rPr lang="zh-CN" altLang="zh-CN"/>
              <a:t>轴</a:t>
            </a:r>
            <a:endParaRPr lang="zh-CN" altLang="en-US" sz="2800"/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75"/>
                                        <p:tgtEl>
                                          <p:spTgt spid="2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" fill="hold"/>
                                        <p:tgtEl>
                                          <p:spTgt spid="27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27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" fill="hold"/>
                                        <p:tgtEl>
                                          <p:spTgt spid="27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" fill="hold"/>
                                        <p:tgtEl>
                                          <p:spTgt spid="27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" fill="hold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" fill="hold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" fill="hold"/>
                                        <p:tgtEl>
                                          <p:spTgt spid="27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" fill="hold"/>
                                        <p:tgtEl>
                                          <p:spTgt spid="27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75"/>
                                        <p:tgtEl>
                                          <p:spTgt spid="2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0" grpId="0" animBg="1"/>
      <p:bldP spid="27683" grpId="0"/>
      <p:bldP spid="27684" grpId="0"/>
      <p:bldP spid="27685" grpId="0"/>
      <p:bldP spid="27686" grpId="0"/>
      <p:bldP spid="277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reeform 2"/>
          <p:cNvSpPr>
            <a:spLocks noChangeArrowheads="1"/>
          </p:cNvSpPr>
          <p:nvPr/>
        </p:nvSpPr>
        <p:spPr bwMode="auto">
          <a:xfrm>
            <a:off x="6065838" y="2903538"/>
            <a:ext cx="1711325" cy="1587"/>
          </a:xfrm>
          <a:custGeom>
            <a:avLst/>
            <a:gdLst>
              <a:gd name="T0" fmla="*/ 0 w 1078"/>
              <a:gd name="T1" fmla="*/ 0 h 1"/>
              <a:gd name="T2" fmla="*/ 2147483646 w 1078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078" h="1">
                <a:moveTo>
                  <a:pt x="0" y="0"/>
                </a:moveTo>
                <a:lnTo>
                  <a:pt x="1078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5" name="Freeform 3"/>
          <p:cNvSpPr>
            <a:spLocks noChangeArrowheads="1"/>
          </p:cNvSpPr>
          <p:nvPr/>
        </p:nvSpPr>
        <p:spPr bwMode="auto">
          <a:xfrm>
            <a:off x="1685925" y="1520825"/>
            <a:ext cx="1654175" cy="3175"/>
          </a:xfrm>
          <a:custGeom>
            <a:avLst/>
            <a:gdLst>
              <a:gd name="T0" fmla="*/ 0 w 1042"/>
              <a:gd name="T1" fmla="*/ 0 h 2"/>
              <a:gd name="T2" fmla="*/ 2147483646 w 1042"/>
              <a:gd name="T3" fmla="*/ 2147483646 h 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042" h="2">
                <a:moveTo>
                  <a:pt x="0" y="0"/>
                </a:moveTo>
                <a:lnTo>
                  <a:pt x="1042" y="2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630863" y="2482850"/>
            <a:ext cx="2959100" cy="2441575"/>
            <a:chOff x="3520" y="2164"/>
            <a:chExt cx="1864" cy="1538"/>
          </a:xfrm>
        </p:grpSpPr>
        <p:sp>
          <p:nvSpPr>
            <p:cNvPr id="48167" name="Line 5"/>
            <p:cNvSpPr>
              <a:spLocks noChangeShapeType="1"/>
            </p:cNvSpPr>
            <p:nvPr/>
          </p:nvSpPr>
          <p:spPr bwMode="auto">
            <a:xfrm>
              <a:off x="3790" y="2457"/>
              <a:ext cx="0" cy="88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8" name="Text Box 6"/>
            <p:cNvSpPr txBox="1">
              <a:spLocks noChangeArrowheads="1"/>
            </p:cNvSpPr>
            <p:nvPr/>
          </p:nvSpPr>
          <p:spPr bwMode="auto">
            <a:xfrm>
              <a:off x="3693" y="2350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rgbClr val="FF3300"/>
                  </a:solidFill>
                </a:rPr>
                <a:t>●</a:t>
              </a:r>
              <a:endParaRPr lang="en-US" altLang="zh-CN" sz="1800" b="0"/>
            </a:p>
          </p:txBody>
        </p:sp>
        <p:sp>
          <p:nvSpPr>
            <p:cNvPr id="48169" name="Text Box 7"/>
            <p:cNvSpPr txBox="1">
              <a:spLocks noChangeArrowheads="1"/>
            </p:cNvSpPr>
            <p:nvPr/>
          </p:nvSpPr>
          <p:spPr bwMode="auto">
            <a:xfrm>
              <a:off x="3692" y="3252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rgbClr val="FF3300"/>
                  </a:solidFill>
                </a:rPr>
                <a:t>●</a:t>
              </a:r>
            </a:p>
          </p:txBody>
        </p:sp>
        <p:sp>
          <p:nvSpPr>
            <p:cNvPr id="48170" name="Line 8"/>
            <p:cNvSpPr>
              <a:spLocks noChangeShapeType="1"/>
            </p:cNvSpPr>
            <p:nvPr/>
          </p:nvSpPr>
          <p:spPr bwMode="auto">
            <a:xfrm>
              <a:off x="3566" y="3004"/>
              <a:ext cx="18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1" name="Line 9"/>
            <p:cNvSpPr>
              <a:spLocks noChangeShapeType="1"/>
            </p:cNvSpPr>
            <p:nvPr/>
          </p:nvSpPr>
          <p:spPr bwMode="auto">
            <a:xfrm>
              <a:off x="4471" y="2164"/>
              <a:ext cx="0" cy="15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72" name="Text Box 10"/>
            <p:cNvSpPr txBox="1">
              <a:spLocks noChangeArrowheads="1"/>
            </p:cNvSpPr>
            <p:nvPr/>
          </p:nvSpPr>
          <p:spPr bwMode="auto">
            <a:xfrm>
              <a:off x="3520" y="2223"/>
              <a:ext cx="3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ym typeface="EuroRoman" pitchFamily="2" charset="2"/>
                </a:rPr>
                <a:t>a</a:t>
              </a:r>
              <a:r>
                <a:rPr lang="en-US" altLang="zh-CN" sz="2400">
                  <a:sym typeface="Symbol" panose="05050102010706020507" pitchFamily="18" charset="2"/>
                </a:rPr>
                <a:t></a:t>
              </a:r>
              <a:endParaRPr lang="en-US" altLang="zh-CN" sz="2400">
                <a:sym typeface="UniversalMath1 BT" pitchFamily="18" charset="2"/>
              </a:endParaRPr>
            </a:p>
          </p:txBody>
        </p:sp>
        <p:sp>
          <p:nvSpPr>
            <p:cNvPr id="48173" name="Text Box 11"/>
            <p:cNvSpPr txBox="1">
              <a:spLocks noChangeArrowheads="1"/>
            </p:cNvSpPr>
            <p:nvPr/>
          </p:nvSpPr>
          <p:spPr bwMode="auto">
            <a:xfrm>
              <a:off x="3573" y="318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a</a:t>
              </a:r>
              <a:endParaRPr lang="en-US" altLang="zh-CN" sz="2800" b="0"/>
            </a:p>
          </p:txBody>
        </p:sp>
        <p:sp>
          <p:nvSpPr>
            <p:cNvPr id="48174" name="Text Box 12"/>
            <p:cNvSpPr txBox="1">
              <a:spLocks noChangeArrowheads="1"/>
            </p:cNvSpPr>
            <p:nvPr/>
          </p:nvSpPr>
          <p:spPr bwMode="auto">
            <a:xfrm>
              <a:off x="3767" y="2771"/>
              <a:ext cx="2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/>
                <a:t>a</a:t>
              </a:r>
              <a:r>
                <a:rPr lang="en-US" altLang="zh-CN" sz="1800"/>
                <a:t>x</a:t>
              </a:r>
              <a:endParaRPr lang="en-US" altLang="zh-CN" sz="1800" b="0"/>
            </a:p>
          </p:txBody>
        </p:sp>
      </p:grpSp>
      <p:sp>
        <p:nvSpPr>
          <p:cNvPr id="28685" name="Freeform 13"/>
          <p:cNvSpPr>
            <a:spLocks noChangeArrowheads="1"/>
          </p:cNvSpPr>
          <p:nvPr/>
        </p:nvSpPr>
        <p:spPr bwMode="auto">
          <a:xfrm>
            <a:off x="3295650" y="1525588"/>
            <a:ext cx="3175" cy="1450975"/>
          </a:xfrm>
          <a:custGeom>
            <a:avLst/>
            <a:gdLst>
              <a:gd name="T0" fmla="*/ 0 w 2"/>
              <a:gd name="T1" fmla="*/ 0 h 914"/>
              <a:gd name="T2" fmla="*/ 2147483646 w 2"/>
              <a:gd name="T3" fmla="*/ 2147483646 h 91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" h="914">
                <a:moveTo>
                  <a:pt x="0" y="0"/>
                </a:moveTo>
                <a:lnTo>
                  <a:pt x="2" y="914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4" name="Text Box 14"/>
          <p:cNvSpPr txBox="1">
            <a:spLocks noChangeArrowheads="1"/>
          </p:cNvSpPr>
          <p:nvPr/>
        </p:nvSpPr>
        <p:spPr bwMode="auto">
          <a:xfrm>
            <a:off x="468313" y="0"/>
            <a:ext cx="709295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/>
              <a:t>例：已知点的两个投影，求第三投影。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0" i="1"/>
              <a:t>Complete the 3</a:t>
            </a:r>
            <a:r>
              <a:rPr lang="en-US" altLang="zh-CN" sz="2000" b="0" i="1" baseline="30000"/>
              <a:t>rd</a:t>
            </a:r>
            <a:r>
              <a:rPr lang="en-US" altLang="zh-CN" sz="2000" b="0" i="1"/>
              <a:t> projection by the given 2 projections</a:t>
            </a:r>
          </a:p>
        </p:txBody>
      </p:sp>
      <p:sp>
        <p:nvSpPr>
          <p:cNvPr id="28687" name="Freeform 15"/>
          <p:cNvSpPr>
            <a:spLocks noChangeArrowheads="1"/>
          </p:cNvSpPr>
          <p:nvPr/>
        </p:nvSpPr>
        <p:spPr bwMode="auto">
          <a:xfrm>
            <a:off x="1681163" y="2979738"/>
            <a:ext cx="1614487" cy="1587"/>
          </a:xfrm>
          <a:custGeom>
            <a:avLst/>
            <a:gdLst>
              <a:gd name="T0" fmla="*/ 0 w 1017"/>
              <a:gd name="T1" fmla="*/ 0 h 1"/>
              <a:gd name="T2" fmla="*/ 2147483646 w 1017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017" h="1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141663" y="1190625"/>
            <a:ext cx="614362" cy="479425"/>
            <a:chOff x="2203" y="932"/>
            <a:chExt cx="387" cy="302"/>
          </a:xfrm>
        </p:grpSpPr>
        <p:sp>
          <p:nvSpPr>
            <p:cNvPr id="48165" name="Text Box 17"/>
            <p:cNvSpPr txBox="1">
              <a:spLocks noChangeArrowheads="1"/>
            </p:cNvSpPr>
            <p:nvPr/>
          </p:nvSpPr>
          <p:spPr bwMode="auto">
            <a:xfrm>
              <a:off x="2203" y="1061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rgbClr val="FF3300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latin typeface="ISOCPEUR" pitchFamily="34" charset="0"/>
              </a:endParaRPr>
            </a:p>
          </p:txBody>
        </p:sp>
        <p:sp>
          <p:nvSpPr>
            <p:cNvPr id="48166" name="Text Box 18"/>
            <p:cNvSpPr txBox="1">
              <a:spLocks noChangeArrowheads="1"/>
            </p:cNvSpPr>
            <p:nvPr/>
          </p:nvSpPr>
          <p:spPr bwMode="auto">
            <a:xfrm>
              <a:off x="2299" y="932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a</a:t>
              </a:r>
              <a:r>
                <a:rPr lang="en-US" altLang="zh-CN" sz="2400">
                  <a:latin typeface="ISOCPEUR" pitchFamily="34" charset="0"/>
                  <a:sym typeface="Symbol" panose="05050102010706020507" pitchFamily="18" charset="2"/>
                </a:rPr>
                <a:t>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</p:grpSp>
      <p:sp>
        <p:nvSpPr>
          <p:cNvPr id="48137" name="Line 19"/>
          <p:cNvSpPr>
            <a:spLocks noChangeShapeType="1"/>
          </p:cNvSpPr>
          <p:nvPr/>
        </p:nvSpPr>
        <p:spPr bwMode="auto">
          <a:xfrm>
            <a:off x="1685925" y="1568450"/>
            <a:ext cx="0" cy="14112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8" name="Text Box 20"/>
          <p:cNvSpPr txBox="1">
            <a:spLocks noChangeArrowheads="1"/>
          </p:cNvSpPr>
          <p:nvPr/>
        </p:nvSpPr>
        <p:spPr bwMode="auto">
          <a:xfrm>
            <a:off x="1531938" y="1398588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200" b="0">
                <a:solidFill>
                  <a:srgbClr val="FF3300"/>
                </a:solidFill>
              </a:rPr>
              <a:t>●</a:t>
            </a:r>
            <a:endParaRPr lang="en-US" altLang="zh-CN" sz="1800" b="0"/>
          </a:p>
        </p:txBody>
      </p:sp>
      <p:sp>
        <p:nvSpPr>
          <p:cNvPr id="48139" name="Text Box 21"/>
          <p:cNvSpPr txBox="1">
            <a:spLocks noChangeArrowheads="1"/>
          </p:cNvSpPr>
          <p:nvPr/>
        </p:nvSpPr>
        <p:spPr bwMode="auto">
          <a:xfrm>
            <a:off x="1530350" y="2830513"/>
            <a:ext cx="336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200" b="0">
                <a:solidFill>
                  <a:srgbClr val="FF3300"/>
                </a:solidFill>
              </a:rPr>
              <a:t>●</a:t>
            </a:r>
          </a:p>
        </p:txBody>
      </p:sp>
      <p:sp>
        <p:nvSpPr>
          <p:cNvPr id="48140" name="Line 22"/>
          <p:cNvSpPr>
            <a:spLocks noChangeShapeType="1"/>
          </p:cNvSpPr>
          <p:nvPr/>
        </p:nvSpPr>
        <p:spPr bwMode="auto">
          <a:xfrm>
            <a:off x="1330325" y="2436813"/>
            <a:ext cx="2886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1" name="Line 23"/>
          <p:cNvSpPr>
            <a:spLocks noChangeShapeType="1"/>
          </p:cNvSpPr>
          <p:nvPr/>
        </p:nvSpPr>
        <p:spPr bwMode="auto">
          <a:xfrm>
            <a:off x="2767013" y="1103313"/>
            <a:ext cx="0" cy="24415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2" name="Text Box 24"/>
          <p:cNvSpPr txBox="1">
            <a:spLocks noChangeArrowheads="1"/>
          </p:cNvSpPr>
          <p:nvPr/>
        </p:nvSpPr>
        <p:spPr bwMode="auto">
          <a:xfrm>
            <a:off x="1257300" y="1196975"/>
            <a:ext cx="582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ISOCPEUR" pitchFamily="34" charset="0"/>
                <a:sym typeface="EuroRoman" pitchFamily="2" charset="2"/>
              </a:rPr>
              <a:t>a</a:t>
            </a:r>
            <a:r>
              <a:rPr lang="en-US" altLang="zh-CN" sz="2400">
                <a:latin typeface="ISOCPEUR" pitchFamily="34" charset="0"/>
                <a:sym typeface="Symbol" panose="05050102010706020507" pitchFamily="18" charset="2"/>
              </a:rPr>
              <a:t></a:t>
            </a:r>
            <a:endParaRPr lang="en-US" altLang="zh-CN" sz="2400">
              <a:latin typeface="ISOCPEUR" pitchFamily="34" charset="0"/>
              <a:sym typeface="UniversalMath1 BT" pitchFamily="18" charset="2"/>
            </a:endParaRPr>
          </a:p>
        </p:txBody>
      </p:sp>
      <p:sp>
        <p:nvSpPr>
          <p:cNvPr id="48143" name="Text Box 25"/>
          <p:cNvSpPr txBox="1">
            <a:spLocks noChangeArrowheads="1"/>
          </p:cNvSpPr>
          <p:nvPr/>
        </p:nvSpPr>
        <p:spPr bwMode="auto">
          <a:xfrm>
            <a:off x="1349375" y="2728913"/>
            <a:ext cx="346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latin typeface="ISOCPEUR" pitchFamily="34" charset="0"/>
              </a:rPr>
              <a:t>a</a:t>
            </a:r>
            <a:endParaRPr lang="en-US" altLang="zh-CN" sz="2800" b="0">
              <a:latin typeface="ISOCPEUR" pitchFamily="34" charset="0"/>
            </a:endParaRPr>
          </a:p>
        </p:txBody>
      </p:sp>
      <p:sp>
        <p:nvSpPr>
          <p:cNvPr id="48144" name="Text Box 26"/>
          <p:cNvSpPr txBox="1">
            <a:spLocks noChangeArrowheads="1"/>
          </p:cNvSpPr>
          <p:nvPr/>
        </p:nvSpPr>
        <p:spPr bwMode="auto">
          <a:xfrm>
            <a:off x="1646238" y="2066925"/>
            <a:ext cx="4286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ISOCPEUR" pitchFamily="34" charset="0"/>
              </a:rPr>
              <a:t>a</a:t>
            </a:r>
            <a:r>
              <a:rPr lang="en-US" altLang="zh-CN" sz="1800">
                <a:latin typeface="ISOCPEUR" pitchFamily="34" charset="0"/>
              </a:rPr>
              <a:t>x</a:t>
            </a:r>
            <a:endParaRPr lang="en-US" altLang="zh-CN" sz="1800" b="0">
              <a:latin typeface="ISOCPEUR" pitchFamily="34" charset="0"/>
            </a:endParaRPr>
          </a:p>
        </p:txBody>
      </p:sp>
      <p:sp>
        <p:nvSpPr>
          <p:cNvPr id="28699" name="Text Box 27"/>
          <p:cNvSpPr txBox="1">
            <a:spLocks noChangeArrowheads="1"/>
          </p:cNvSpPr>
          <p:nvPr/>
        </p:nvSpPr>
        <p:spPr bwMode="auto">
          <a:xfrm>
            <a:off x="2713038" y="1149350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ISOCPEUR" pitchFamily="34" charset="0"/>
              </a:rPr>
              <a:t>a</a:t>
            </a:r>
            <a:r>
              <a:rPr lang="en-US" altLang="zh-CN" sz="1800">
                <a:latin typeface="ISOCPEUR" pitchFamily="34" charset="0"/>
              </a:rPr>
              <a:t>z</a:t>
            </a:r>
            <a:endParaRPr lang="en-US" altLang="zh-CN" sz="1800" b="0">
              <a:latin typeface="ISOCPEUR" pitchFamily="34" charset="0"/>
            </a:endParaRPr>
          </a:p>
        </p:txBody>
      </p:sp>
      <p:sp>
        <p:nvSpPr>
          <p:cNvPr id="28700" name="Text Box 28"/>
          <p:cNvSpPr txBox="1">
            <a:spLocks noChangeArrowheads="1"/>
          </p:cNvSpPr>
          <p:nvPr/>
        </p:nvSpPr>
        <p:spPr bwMode="auto">
          <a:xfrm>
            <a:off x="7096125" y="2525713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latin typeface="ISOCPEUR" pitchFamily="34" charset="0"/>
              </a:rPr>
              <a:t>a</a:t>
            </a:r>
            <a:r>
              <a:rPr lang="en-US" altLang="zh-CN" sz="1800">
                <a:latin typeface="ISOCPEUR" pitchFamily="34" charset="0"/>
              </a:rPr>
              <a:t>z</a:t>
            </a:r>
            <a:endParaRPr lang="en-US" altLang="zh-CN" sz="1800" b="0">
              <a:latin typeface="ISOCPEUR" pitchFamily="34" charset="0"/>
            </a:endParaRPr>
          </a:p>
        </p:txBody>
      </p:sp>
      <p:sp>
        <p:nvSpPr>
          <p:cNvPr id="28701" name="Text Box 29"/>
          <p:cNvSpPr txBox="1">
            <a:spLocks noChangeArrowheads="1"/>
          </p:cNvSpPr>
          <p:nvPr/>
        </p:nvSpPr>
        <p:spPr bwMode="auto">
          <a:xfrm>
            <a:off x="0" y="836613"/>
            <a:ext cx="2374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</a:rPr>
              <a:t>解法一</a:t>
            </a:r>
            <a:r>
              <a:rPr lang="en-US" altLang="zh-CN" sz="1600" b="0" i="1">
                <a:solidFill>
                  <a:schemeClr val="tx2"/>
                </a:solidFill>
              </a:rPr>
              <a:t>(Solution 1)</a:t>
            </a:r>
            <a:r>
              <a:rPr lang="en-US" altLang="zh-CN" sz="280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8702" name="AutoShape 30"/>
          <p:cNvSpPr>
            <a:spLocks noChangeArrowheads="1"/>
          </p:cNvSpPr>
          <p:nvPr/>
        </p:nvSpPr>
        <p:spPr bwMode="auto">
          <a:xfrm>
            <a:off x="5183188" y="823913"/>
            <a:ext cx="3644900" cy="1422400"/>
          </a:xfrm>
          <a:prstGeom prst="cloudCallout">
            <a:avLst>
              <a:gd name="adj1" fmla="val -86306"/>
              <a:gd name="adj2" fmla="val 103995"/>
            </a:avLst>
          </a:prstGeom>
          <a:solidFill>
            <a:srgbClr val="FFFF66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/>
              <a:t>通过作</a:t>
            </a:r>
            <a:r>
              <a:rPr lang="en-US" altLang="zh-CN" sz="2800"/>
              <a:t>45°</a:t>
            </a:r>
            <a:r>
              <a:rPr lang="zh-CN" altLang="en-US" sz="2800"/>
              <a:t>线使</a:t>
            </a:r>
            <a:r>
              <a:rPr lang="en-US" altLang="zh-CN" sz="2800">
                <a:solidFill>
                  <a:srgbClr val="FF0000"/>
                </a:solidFill>
              </a:rPr>
              <a:t>a</a:t>
            </a:r>
            <a:r>
              <a:rPr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</a:t>
            </a:r>
            <a:r>
              <a:rPr lang="en-US" altLang="zh-CN" sz="2800">
                <a:solidFill>
                  <a:srgbClr val="FF3300"/>
                </a:solidFill>
              </a:rPr>
              <a:t>a</a:t>
            </a:r>
            <a:r>
              <a:rPr lang="en-US" altLang="zh-CN" sz="2800" baseline="-25000">
                <a:solidFill>
                  <a:srgbClr val="FF3300"/>
                </a:solidFill>
              </a:rPr>
              <a:t>z</a:t>
            </a:r>
            <a:r>
              <a:rPr lang="en-US" altLang="zh-CN" sz="2800">
                <a:solidFill>
                  <a:srgbClr val="FF3300"/>
                </a:solidFill>
              </a:rPr>
              <a:t>=aa</a:t>
            </a:r>
            <a:r>
              <a:rPr lang="en-US" altLang="zh-CN" sz="2800" baseline="-25000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28703" name="Text Box 31"/>
          <p:cNvSpPr txBox="1">
            <a:spLocks noChangeArrowheads="1"/>
          </p:cNvSpPr>
          <p:nvPr/>
        </p:nvSpPr>
        <p:spPr bwMode="auto">
          <a:xfrm>
            <a:off x="0" y="3284538"/>
            <a:ext cx="2287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</a:rPr>
              <a:t>解法二</a:t>
            </a:r>
            <a:r>
              <a:rPr lang="en-US" altLang="zh-CN" sz="1600" b="0" i="1">
                <a:solidFill>
                  <a:schemeClr val="tx2"/>
                </a:solidFill>
              </a:rPr>
              <a:t>(Solution 1)</a:t>
            </a:r>
            <a:r>
              <a:rPr lang="en-US" altLang="zh-CN" sz="160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8704" name="AutoShape 32"/>
          <p:cNvSpPr>
            <a:spLocks noChangeArrowheads="1"/>
          </p:cNvSpPr>
          <p:nvPr/>
        </p:nvSpPr>
        <p:spPr bwMode="auto">
          <a:xfrm>
            <a:off x="1331913" y="3657600"/>
            <a:ext cx="3581400" cy="1319213"/>
          </a:xfrm>
          <a:prstGeom prst="wedgeEllipseCallout">
            <a:avLst>
              <a:gd name="adj1" fmla="val 73671"/>
              <a:gd name="adj2" fmla="val 59907"/>
            </a:avLst>
          </a:prstGeom>
          <a:solidFill>
            <a:srgbClr val="99FF99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/>
              <a:t>用分规</a:t>
            </a:r>
            <a:r>
              <a:rPr lang="en-US" altLang="zh-CN" sz="1800" b="0" i="1"/>
              <a:t>(Divider)</a:t>
            </a:r>
            <a:r>
              <a:rPr lang="zh-CN" altLang="en-US" sz="2800"/>
              <a:t>直接量取</a:t>
            </a:r>
            <a:r>
              <a:rPr lang="en-US" altLang="zh-CN" sz="2800">
                <a:solidFill>
                  <a:srgbClr val="FF0000"/>
                </a:solidFill>
              </a:rPr>
              <a:t>a</a:t>
            </a:r>
            <a:r>
              <a:rPr lang="en-US" altLang="zh-CN" sz="2800">
                <a:solidFill>
                  <a:srgbClr val="FF0000"/>
                </a:solidFill>
                <a:sym typeface="Symbol" panose="05050102010706020507" pitchFamily="18" charset="2"/>
              </a:rPr>
              <a:t></a:t>
            </a:r>
            <a:r>
              <a:rPr lang="en-US" altLang="zh-CN" sz="2800">
                <a:solidFill>
                  <a:srgbClr val="FF3300"/>
                </a:solidFill>
              </a:rPr>
              <a:t>a</a:t>
            </a:r>
            <a:r>
              <a:rPr lang="en-US" altLang="zh-CN" sz="2800" baseline="-25000">
                <a:solidFill>
                  <a:srgbClr val="FF3300"/>
                </a:solidFill>
              </a:rPr>
              <a:t>z</a:t>
            </a:r>
            <a:r>
              <a:rPr lang="en-US" altLang="zh-CN" sz="2800">
                <a:solidFill>
                  <a:srgbClr val="FF3300"/>
                </a:solidFill>
              </a:rPr>
              <a:t>=aa</a:t>
            </a:r>
            <a:r>
              <a:rPr lang="en-US" altLang="zh-CN" sz="2800" baseline="-25000">
                <a:solidFill>
                  <a:srgbClr val="FF3300"/>
                </a:solidFill>
              </a:rPr>
              <a:t>x</a:t>
            </a:r>
          </a:p>
        </p:txBody>
      </p:sp>
      <p:sp>
        <p:nvSpPr>
          <p:cNvPr id="48151" name="Line 33"/>
          <p:cNvSpPr>
            <a:spLocks noChangeShapeType="1"/>
          </p:cNvSpPr>
          <p:nvPr/>
        </p:nvSpPr>
        <p:spPr bwMode="auto">
          <a:xfrm>
            <a:off x="6242050" y="4398963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6076950" y="3816350"/>
            <a:ext cx="165100" cy="542925"/>
            <a:chOff x="3790" y="3353"/>
            <a:chExt cx="234" cy="342"/>
          </a:xfrm>
        </p:grpSpPr>
        <p:sp>
          <p:nvSpPr>
            <p:cNvPr id="48162" name="Line 35"/>
            <p:cNvSpPr>
              <a:spLocks noChangeShapeType="1"/>
            </p:cNvSpPr>
            <p:nvPr/>
          </p:nvSpPr>
          <p:spPr bwMode="auto">
            <a:xfrm>
              <a:off x="3790" y="3353"/>
              <a:ext cx="115" cy="185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3" name="Line 36"/>
            <p:cNvSpPr>
              <a:spLocks noChangeShapeType="1"/>
            </p:cNvSpPr>
            <p:nvPr/>
          </p:nvSpPr>
          <p:spPr bwMode="auto">
            <a:xfrm flipH="1">
              <a:off x="3790" y="3538"/>
              <a:ext cx="115" cy="15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4" name="Freeform 37"/>
            <p:cNvSpPr>
              <a:spLocks noChangeArrowheads="1"/>
            </p:cNvSpPr>
            <p:nvPr/>
          </p:nvSpPr>
          <p:spPr bwMode="auto">
            <a:xfrm>
              <a:off x="3905" y="3538"/>
              <a:ext cx="119" cy="5"/>
            </a:xfrm>
            <a:custGeom>
              <a:avLst/>
              <a:gdLst>
                <a:gd name="T0" fmla="*/ 0 w 119"/>
                <a:gd name="T1" fmla="*/ 0 h 5"/>
                <a:gd name="T2" fmla="*/ 119 w 119"/>
                <a:gd name="T3" fmla="*/ 5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9" h="5">
                  <a:moveTo>
                    <a:pt x="0" y="0"/>
                  </a:moveTo>
                  <a:lnTo>
                    <a:pt x="119" y="5"/>
                  </a:lnTo>
                </a:path>
              </a:pathLst>
            </a:cu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 rot="5400000" flipV="1">
            <a:off x="7311232" y="2732881"/>
            <a:ext cx="204788" cy="542925"/>
            <a:chOff x="3790" y="3353"/>
            <a:chExt cx="234" cy="342"/>
          </a:xfrm>
        </p:grpSpPr>
        <p:sp>
          <p:nvSpPr>
            <p:cNvPr id="48159" name="Line 39"/>
            <p:cNvSpPr>
              <a:spLocks noChangeShapeType="1"/>
            </p:cNvSpPr>
            <p:nvPr/>
          </p:nvSpPr>
          <p:spPr bwMode="auto">
            <a:xfrm>
              <a:off x="3790" y="3353"/>
              <a:ext cx="115" cy="185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0" name="Line 40"/>
            <p:cNvSpPr>
              <a:spLocks noChangeShapeType="1"/>
            </p:cNvSpPr>
            <p:nvPr/>
          </p:nvSpPr>
          <p:spPr bwMode="auto">
            <a:xfrm flipH="1">
              <a:off x="3790" y="3538"/>
              <a:ext cx="115" cy="15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1" name="Freeform 41"/>
            <p:cNvSpPr>
              <a:spLocks noChangeArrowheads="1"/>
            </p:cNvSpPr>
            <p:nvPr/>
          </p:nvSpPr>
          <p:spPr bwMode="auto">
            <a:xfrm>
              <a:off x="3905" y="3538"/>
              <a:ext cx="119" cy="5"/>
            </a:xfrm>
            <a:custGeom>
              <a:avLst/>
              <a:gdLst>
                <a:gd name="T0" fmla="*/ 0 w 119"/>
                <a:gd name="T1" fmla="*/ 0 h 5"/>
                <a:gd name="T2" fmla="*/ 119 w 119"/>
                <a:gd name="T3" fmla="*/ 5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9" h="5">
                  <a:moveTo>
                    <a:pt x="0" y="0"/>
                  </a:moveTo>
                  <a:lnTo>
                    <a:pt x="119" y="5"/>
                  </a:lnTo>
                </a:path>
              </a:pathLst>
            </a:custGeom>
            <a:noFill/>
            <a:ln w="1905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14" name="Line 42"/>
          <p:cNvSpPr>
            <a:spLocks noChangeShapeType="1"/>
          </p:cNvSpPr>
          <p:nvPr/>
        </p:nvSpPr>
        <p:spPr bwMode="auto">
          <a:xfrm>
            <a:off x="2757488" y="2444750"/>
            <a:ext cx="854075" cy="854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7564438" y="2498725"/>
            <a:ext cx="573087" cy="538163"/>
            <a:chOff x="4724" y="2537"/>
            <a:chExt cx="361" cy="339"/>
          </a:xfrm>
        </p:grpSpPr>
        <p:sp>
          <p:nvSpPr>
            <p:cNvPr id="48157" name="Text Box 44"/>
            <p:cNvSpPr txBox="1">
              <a:spLocks noChangeArrowheads="1"/>
            </p:cNvSpPr>
            <p:nvPr/>
          </p:nvSpPr>
          <p:spPr bwMode="auto">
            <a:xfrm>
              <a:off x="4794" y="2537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a</a:t>
              </a:r>
              <a:r>
                <a:rPr lang="en-US" altLang="zh-CN" sz="2400">
                  <a:latin typeface="ISOCPEUR" pitchFamily="34" charset="0"/>
                  <a:sym typeface="Symbol" panose="05050102010706020507" pitchFamily="18" charset="2"/>
                </a:rPr>
                <a:t>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  <p:sp>
          <p:nvSpPr>
            <p:cNvPr id="48158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rgbClr val="FF3300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latin typeface="ISOCPEUR" pitchFamily="34" charset="0"/>
              </a:endParaRPr>
            </a:p>
          </p:txBody>
        </p:sp>
      </p:grpSp>
      <p:sp>
        <p:nvSpPr>
          <p:cNvPr id="28718" name="Text Box 46"/>
          <p:cNvSpPr txBox="1">
            <a:spLocks noChangeArrowheads="1"/>
          </p:cNvSpPr>
          <p:nvPr/>
        </p:nvSpPr>
        <p:spPr bwMode="auto">
          <a:xfrm>
            <a:off x="395288" y="5084763"/>
            <a:ext cx="61531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/>
              <a:t>牢记：</a:t>
            </a:r>
            <a:r>
              <a:rPr lang="zh-CN" altLang="en-US" sz="2400">
                <a:solidFill>
                  <a:srgbClr val="FF0000"/>
                </a:solidFill>
              </a:rPr>
              <a:t>长对正（</a:t>
            </a:r>
            <a:r>
              <a:rPr lang="en-US" altLang="zh-CN" sz="2400">
                <a:solidFill>
                  <a:srgbClr val="FF0000"/>
                </a:solidFill>
              </a:rPr>
              <a:t>V</a:t>
            </a:r>
            <a:r>
              <a:rPr lang="zh-CN" altLang="en-US" sz="2400">
                <a:solidFill>
                  <a:srgbClr val="FF0000"/>
                </a:solidFill>
              </a:rPr>
              <a:t>投影与</a:t>
            </a:r>
            <a:r>
              <a:rPr lang="en-US" altLang="zh-CN" sz="2400">
                <a:solidFill>
                  <a:srgbClr val="FF0000"/>
                </a:solidFill>
              </a:rPr>
              <a:t>H</a:t>
            </a:r>
            <a:r>
              <a:rPr lang="zh-CN" altLang="en-US" sz="2400">
                <a:solidFill>
                  <a:srgbClr val="FF0000"/>
                </a:solidFill>
              </a:rPr>
              <a:t>投影</a:t>
            </a:r>
            <a:r>
              <a:rPr lang="en-US" altLang="zh-CN" sz="2400">
                <a:solidFill>
                  <a:srgbClr val="FF0000"/>
                </a:solidFill>
              </a:rPr>
              <a:t>X</a:t>
            </a:r>
            <a:r>
              <a:rPr lang="zh-CN" altLang="en-US" sz="2400">
                <a:solidFill>
                  <a:srgbClr val="FF0000"/>
                </a:solidFill>
              </a:rPr>
              <a:t>坐标相等）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            宽相等（</a:t>
            </a:r>
            <a:r>
              <a:rPr lang="en-US" altLang="zh-CN" sz="2400">
                <a:solidFill>
                  <a:srgbClr val="FF0000"/>
                </a:solidFill>
              </a:rPr>
              <a:t>H</a:t>
            </a:r>
            <a:r>
              <a:rPr lang="zh-CN" altLang="en-US" sz="2400">
                <a:solidFill>
                  <a:srgbClr val="FF0000"/>
                </a:solidFill>
              </a:rPr>
              <a:t>投影与</a:t>
            </a:r>
            <a:r>
              <a:rPr lang="en-US" altLang="zh-CN" sz="2400">
                <a:solidFill>
                  <a:srgbClr val="FF0000"/>
                </a:solidFill>
              </a:rPr>
              <a:t>W</a:t>
            </a:r>
            <a:r>
              <a:rPr lang="zh-CN" altLang="en-US" sz="2400">
                <a:solidFill>
                  <a:srgbClr val="FF0000"/>
                </a:solidFill>
              </a:rPr>
              <a:t>投影</a:t>
            </a:r>
            <a:r>
              <a:rPr lang="en-US" altLang="zh-CN" sz="2400">
                <a:solidFill>
                  <a:srgbClr val="FF0000"/>
                </a:solidFill>
              </a:rPr>
              <a:t>Y</a:t>
            </a:r>
            <a:r>
              <a:rPr lang="zh-CN" altLang="en-US" sz="2400">
                <a:solidFill>
                  <a:srgbClr val="FF0000"/>
                </a:solidFill>
              </a:rPr>
              <a:t>坐标相等）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            高平齐（ </a:t>
            </a:r>
            <a:r>
              <a:rPr lang="en-US" altLang="zh-CN" sz="2400">
                <a:solidFill>
                  <a:srgbClr val="FF0000"/>
                </a:solidFill>
              </a:rPr>
              <a:t>V</a:t>
            </a:r>
            <a:r>
              <a:rPr lang="zh-CN" altLang="en-US" sz="2400">
                <a:solidFill>
                  <a:srgbClr val="FF0000"/>
                </a:solidFill>
              </a:rPr>
              <a:t>投影与</a:t>
            </a:r>
            <a:r>
              <a:rPr lang="en-US" altLang="zh-CN" sz="2400">
                <a:solidFill>
                  <a:srgbClr val="FF0000"/>
                </a:solidFill>
              </a:rPr>
              <a:t>W</a:t>
            </a:r>
            <a:r>
              <a:rPr lang="zh-CN" altLang="en-US" sz="2400">
                <a:solidFill>
                  <a:srgbClr val="FF0000"/>
                </a:solidFill>
              </a:rPr>
              <a:t>投影</a:t>
            </a:r>
            <a:r>
              <a:rPr lang="en-US" altLang="zh-CN" sz="2400">
                <a:solidFill>
                  <a:srgbClr val="FF0000"/>
                </a:solidFill>
              </a:rPr>
              <a:t>Z</a:t>
            </a:r>
            <a:r>
              <a:rPr lang="zh-CN" altLang="en-US" sz="2400">
                <a:solidFill>
                  <a:srgbClr val="FF0000"/>
                </a:solidFill>
              </a:rPr>
              <a:t>坐标相等）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28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2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"/>
                                        <p:tgtEl>
                                          <p:spTgt spid="28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500"/>
                                        <p:tgtEl>
                                          <p:spTgt spid="2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animBg="1"/>
      <p:bldP spid="28675" grpId="0" animBg="1"/>
      <p:bldP spid="28685" grpId="0" animBg="1"/>
      <p:bldP spid="28687" grpId="0" animBg="1"/>
      <p:bldP spid="28699" grpId="0" build="p"/>
      <p:bldP spid="28700" grpId="0" build="p"/>
      <p:bldP spid="28701" grpId="0"/>
      <p:bldP spid="28702" grpId="0" animBg="1"/>
      <p:bldP spid="28703" grpId="0"/>
      <p:bldP spid="28704" grpId="0" animBg="1"/>
      <p:bldP spid="28714" grpId="0" animBg="1"/>
      <p:bldP spid="287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125538" y="2914650"/>
            <a:ext cx="4003675" cy="3060700"/>
            <a:chOff x="0" y="0"/>
            <a:chExt cx="2522" cy="1928"/>
          </a:xfrm>
        </p:grpSpPr>
        <p:sp>
          <p:nvSpPr>
            <p:cNvPr id="49276" name="Freeform 3"/>
            <p:cNvSpPr>
              <a:spLocks noChangeArrowheads="1"/>
            </p:cNvSpPr>
            <p:nvPr/>
          </p:nvSpPr>
          <p:spPr bwMode="auto">
            <a:xfrm>
              <a:off x="0" y="1059"/>
              <a:ext cx="2522" cy="816"/>
            </a:xfrm>
            <a:custGeom>
              <a:avLst/>
              <a:gdLst>
                <a:gd name="T0" fmla="*/ 0 w 2522"/>
                <a:gd name="T1" fmla="*/ 0 h 816"/>
                <a:gd name="T2" fmla="*/ 1700 w 2522"/>
                <a:gd name="T3" fmla="*/ 0 h 816"/>
                <a:gd name="T4" fmla="*/ 2522 w 2522"/>
                <a:gd name="T5" fmla="*/ 816 h 816"/>
                <a:gd name="T6" fmla="*/ 818 w 2522"/>
                <a:gd name="T7" fmla="*/ 813 h 816"/>
                <a:gd name="T8" fmla="*/ 0 w 2522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2" h="816">
                  <a:moveTo>
                    <a:pt x="0" y="0"/>
                  </a:moveTo>
                  <a:lnTo>
                    <a:pt x="1700" y="0"/>
                  </a:lnTo>
                  <a:lnTo>
                    <a:pt x="2522" y="816"/>
                  </a:lnTo>
                  <a:lnTo>
                    <a:pt x="818" y="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77" name="Rectangle 4"/>
            <p:cNvSpPr>
              <a:spLocks noChangeArrowheads="1"/>
            </p:cNvSpPr>
            <p:nvPr/>
          </p:nvSpPr>
          <p:spPr bwMode="auto">
            <a:xfrm>
              <a:off x="0" y="9"/>
              <a:ext cx="1708" cy="105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 b="0">
                <a:ea typeface="宋体" panose="02010600030101010101" pitchFamily="2" charset="-122"/>
              </a:endParaRPr>
            </a:p>
          </p:txBody>
        </p:sp>
        <p:sp>
          <p:nvSpPr>
            <p:cNvPr id="49278" name="Freeform 5"/>
            <p:cNvSpPr>
              <a:spLocks noChangeArrowheads="1"/>
            </p:cNvSpPr>
            <p:nvPr/>
          </p:nvSpPr>
          <p:spPr bwMode="auto">
            <a:xfrm>
              <a:off x="1699" y="0"/>
              <a:ext cx="813" cy="1868"/>
            </a:xfrm>
            <a:custGeom>
              <a:avLst/>
              <a:gdLst>
                <a:gd name="T0" fmla="*/ 0 w 813"/>
                <a:gd name="T1" fmla="*/ 1052 h 1868"/>
                <a:gd name="T2" fmla="*/ 813 w 813"/>
                <a:gd name="T3" fmla="*/ 1868 h 1868"/>
                <a:gd name="T4" fmla="*/ 813 w 813"/>
                <a:gd name="T5" fmla="*/ 813 h 1868"/>
                <a:gd name="T6" fmla="*/ 0 w 813"/>
                <a:gd name="T7" fmla="*/ 0 h 1868"/>
                <a:gd name="T8" fmla="*/ 0 w 813"/>
                <a:gd name="T9" fmla="*/ 1052 h 1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3" h="1868">
                  <a:moveTo>
                    <a:pt x="0" y="1052"/>
                  </a:moveTo>
                  <a:lnTo>
                    <a:pt x="813" y="1868"/>
                  </a:lnTo>
                  <a:lnTo>
                    <a:pt x="813" y="813"/>
                  </a:lnTo>
                  <a:lnTo>
                    <a:pt x="0" y="0"/>
                  </a:lnTo>
                  <a:lnTo>
                    <a:pt x="0" y="1052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79" name="Text Box 6"/>
            <p:cNvSpPr txBox="1">
              <a:spLocks noChangeArrowheads="1"/>
            </p:cNvSpPr>
            <p:nvPr/>
          </p:nvSpPr>
          <p:spPr bwMode="auto">
            <a:xfrm>
              <a:off x="18" y="37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49280" name="Text Box 7"/>
            <p:cNvSpPr txBox="1">
              <a:spLocks noChangeArrowheads="1"/>
            </p:cNvSpPr>
            <p:nvPr/>
          </p:nvSpPr>
          <p:spPr bwMode="auto">
            <a:xfrm rot="-32410">
              <a:off x="2224" y="696"/>
              <a:ext cx="2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W</a:t>
              </a:r>
            </a:p>
          </p:txBody>
        </p:sp>
        <p:sp>
          <p:nvSpPr>
            <p:cNvPr id="49281" name="Text Box 8"/>
            <p:cNvSpPr txBox="1">
              <a:spLocks noChangeArrowheads="1"/>
            </p:cNvSpPr>
            <p:nvPr/>
          </p:nvSpPr>
          <p:spPr bwMode="auto">
            <a:xfrm rot="-156909">
              <a:off x="771" y="1601"/>
              <a:ext cx="2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>
                  <a:ea typeface="宋体" panose="02010600030101010101" pitchFamily="2" charset="-122"/>
                </a:rPr>
                <a:t>H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570038" y="3262313"/>
            <a:ext cx="1658937" cy="847725"/>
            <a:chOff x="0" y="0"/>
            <a:chExt cx="1045" cy="534"/>
          </a:xfrm>
        </p:grpSpPr>
        <p:grpSp>
          <p:nvGrpSpPr>
            <p:cNvPr id="49261" name="Group 10"/>
            <p:cNvGrpSpPr>
              <a:grpSpLocks/>
            </p:cNvGrpSpPr>
            <p:nvPr/>
          </p:nvGrpSpPr>
          <p:grpSpPr bwMode="auto">
            <a:xfrm>
              <a:off x="0" y="5"/>
              <a:ext cx="791" cy="305"/>
              <a:chOff x="0" y="0"/>
              <a:chExt cx="791" cy="305"/>
            </a:xfrm>
          </p:grpSpPr>
          <p:sp>
            <p:nvSpPr>
              <p:cNvPr id="49269" name="Line 11"/>
              <p:cNvSpPr>
                <a:spLocks noChangeShapeType="1"/>
              </p:cNvSpPr>
              <p:nvPr/>
            </p:nvSpPr>
            <p:spPr bwMode="auto">
              <a:xfrm flipH="1">
                <a:off x="0" y="298"/>
                <a:ext cx="79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70" name="Line 12"/>
              <p:cNvSpPr>
                <a:spLocks noChangeShapeType="1"/>
              </p:cNvSpPr>
              <p:nvPr/>
            </p:nvSpPr>
            <p:spPr bwMode="auto">
              <a:xfrm flipV="1">
                <a:off x="7" y="211"/>
                <a:ext cx="0" cy="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71" name="Line 13"/>
              <p:cNvSpPr>
                <a:spLocks noChangeShapeType="1"/>
              </p:cNvSpPr>
              <p:nvPr/>
            </p:nvSpPr>
            <p:spPr bwMode="auto">
              <a:xfrm flipV="1">
                <a:off x="783" y="0"/>
                <a:ext cx="0" cy="30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72" name="Line 14"/>
              <p:cNvSpPr>
                <a:spLocks noChangeShapeType="1"/>
              </p:cNvSpPr>
              <p:nvPr/>
            </p:nvSpPr>
            <p:spPr bwMode="auto">
              <a:xfrm flipH="1">
                <a:off x="464" y="7"/>
                <a:ext cx="3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73" name="Line 15"/>
              <p:cNvSpPr>
                <a:spLocks noChangeShapeType="1"/>
              </p:cNvSpPr>
              <p:nvPr/>
            </p:nvSpPr>
            <p:spPr bwMode="auto">
              <a:xfrm flipV="1">
                <a:off x="312" y="73"/>
                <a:ext cx="0" cy="1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74" name="Freeform 16"/>
              <p:cNvSpPr>
                <a:spLocks noChangeArrowheads="1"/>
              </p:cNvSpPr>
              <p:nvPr/>
            </p:nvSpPr>
            <p:spPr bwMode="auto">
              <a:xfrm>
                <a:off x="321" y="3"/>
                <a:ext cx="144" cy="67"/>
              </a:xfrm>
              <a:custGeom>
                <a:avLst/>
                <a:gdLst>
                  <a:gd name="T0" fmla="*/ 0 w 144"/>
                  <a:gd name="T1" fmla="*/ 67 h 67"/>
                  <a:gd name="T2" fmla="*/ 144 w 144"/>
                  <a:gd name="T3" fmla="*/ 0 h 6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44" h="67">
                    <a:moveTo>
                      <a:pt x="0" y="67"/>
                    </a:moveTo>
                    <a:lnTo>
                      <a:pt x="144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75" name="Freeform 17"/>
              <p:cNvSpPr>
                <a:spLocks noChangeArrowheads="1"/>
              </p:cNvSpPr>
              <p:nvPr/>
            </p:nvSpPr>
            <p:spPr bwMode="auto">
              <a:xfrm>
                <a:off x="1" y="208"/>
                <a:ext cx="786" cy="1"/>
              </a:xfrm>
              <a:custGeom>
                <a:avLst/>
                <a:gdLst>
                  <a:gd name="T0" fmla="*/ 0 w 786"/>
                  <a:gd name="T1" fmla="*/ 0 h 1"/>
                  <a:gd name="T2" fmla="*/ 786 w 786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86" h="1">
                    <a:moveTo>
                      <a:pt x="0" y="0"/>
                    </a:moveTo>
                    <a:lnTo>
                      <a:pt x="786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262" name="Group 18"/>
            <p:cNvGrpSpPr>
              <a:grpSpLocks/>
            </p:cNvGrpSpPr>
            <p:nvPr/>
          </p:nvGrpSpPr>
          <p:grpSpPr bwMode="auto">
            <a:xfrm>
              <a:off x="1" y="0"/>
              <a:ext cx="1044" cy="534"/>
              <a:chOff x="0" y="0"/>
              <a:chExt cx="1044" cy="534"/>
            </a:xfrm>
          </p:grpSpPr>
          <p:sp>
            <p:nvSpPr>
              <p:cNvPr id="49263" name="Freeform 19"/>
              <p:cNvSpPr>
                <a:spLocks noChangeArrowheads="1"/>
              </p:cNvSpPr>
              <p:nvPr/>
            </p:nvSpPr>
            <p:spPr bwMode="auto">
              <a:xfrm>
                <a:off x="11" y="305"/>
                <a:ext cx="228" cy="229"/>
              </a:xfrm>
              <a:custGeom>
                <a:avLst/>
                <a:gdLst>
                  <a:gd name="T0" fmla="*/ 228 w 228"/>
                  <a:gd name="T1" fmla="*/ 229 h 229"/>
                  <a:gd name="T2" fmla="*/ 0 w 228"/>
                  <a:gd name="T3" fmla="*/ 0 h 22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28" h="229">
                    <a:moveTo>
                      <a:pt x="228" y="229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64" name="Line 20"/>
              <p:cNvSpPr>
                <a:spLocks noChangeShapeType="1"/>
              </p:cNvSpPr>
              <p:nvPr/>
            </p:nvSpPr>
            <p:spPr bwMode="auto">
              <a:xfrm flipH="1" flipV="1">
                <a:off x="0" y="197"/>
                <a:ext cx="241" cy="241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65" name="Line 21"/>
              <p:cNvSpPr>
                <a:spLocks noChangeShapeType="1"/>
              </p:cNvSpPr>
              <p:nvPr/>
            </p:nvSpPr>
            <p:spPr bwMode="auto">
              <a:xfrm flipH="1" flipV="1">
                <a:off x="480" y="23"/>
                <a:ext cx="226" cy="226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66" name="Freeform 22"/>
              <p:cNvSpPr>
                <a:spLocks noChangeArrowheads="1"/>
              </p:cNvSpPr>
              <p:nvPr/>
            </p:nvSpPr>
            <p:spPr bwMode="auto">
              <a:xfrm>
                <a:off x="782" y="0"/>
                <a:ext cx="262" cy="262"/>
              </a:xfrm>
              <a:custGeom>
                <a:avLst/>
                <a:gdLst>
                  <a:gd name="T0" fmla="*/ 262 w 262"/>
                  <a:gd name="T1" fmla="*/ 262 h 262"/>
                  <a:gd name="T2" fmla="*/ 0 w 262"/>
                  <a:gd name="T3" fmla="*/ 0 h 26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62" h="262">
                    <a:moveTo>
                      <a:pt x="262" y="262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67" name="Line 23"/>
              <p:cNvSpPr>
                <a:spLocks noChangeShapeType="1"/>
              </p:cNvSpPr>
              <p:nvPr/>
            </p:nvSpPr>
            <p:spPr bwMode="auto">
              <a:xfrm flipH="1" flipV="1">
                <a:off x="313" y="198"/>
                <a:ext cx="240" cy="24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68" name="Line 24"/>
              <p:cNvSpPr>
                <a:spLocks noChangeShapeType="1"/>
              </p:cNvSpPr>
              <p:nvPr/>
            </p:nvSpPr>
            <p:spPr bwMode="auto">
              <a:xfrm flipH="1" flipV="1">
                <a:off x="298" y="67"/>
                <a:ext cx="255" cy="255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958975" y="3657600"/>
            <a:ext cx="1685925" cy="889000"/>
            <a:chOff x="0" y="0"/>
            <a:chExt cx="1062" cy="560"/>
          </a:xfrm>
        </p:grpSpPr>
        <p:sp>
          <p:nvSpPr>
            <p:cNvPr id="49238" name="Freeform 26"/>
            <p:cNvSpPr>
              <a:spLocks noChangeArrowheads="1"/>
            </p:cNvSpPr>
            <p:nvPr/>
          </p:nvSpPr>
          <p:spPr bwMode="auto">
            <a:xfrm>
              <a:off x="2" y="8"/>
              <a:ext cx="1060" cy="545"/>
            </a:xfrm>
            <a:custGeom>
              <a:avLst/>
              <a:gdLst>
                <a:gd name="T0" fmla="*/ 0 w 1060"/>
                <a:gd name="T1" fmla="*/ 181 h 545"/>
                <a:gd name="T2" fmla="*/ 298 w 1060"/>
                <a:gd name="T3" fmla="*/ 181 h 545"/>
                <a:gd name="T4" fmla="*/ 312 w 1060"/>
                <a:gd name="T5" fmla="*/ 65 h 545"/>
                <a:gd name="T6" fmla="*/ 443 w 1060"/>
                <a:gd name="T7" fmla="*/ 0 h 545"/>
                <a:gd name="T8" fmla="*/ 771 w 1060"/>
                <a:gd name="T9" fmla="*/ 0 h 545"/>
                <a:gd name="T10" fmla="*/ 843 w 1060"/>
                <a:gd name="T11" fmla="*/ 58 h 545"/>
                <a:gd name="T12" fmla="*/ 843 w 1060"/>
                <a:gd name="T13" fmla="*/ 254 h 545"/>
                <a:gd name="T14" fmla="*/ 1060 w 1060"/>
                <a:gd name="T15" fmla="*/ 474 h 545"/>
                <a:gd name="T16" fmla="*/ 1054 w 1060"/>
                <a:gd name="T17" fmla="*/ 545 h 545"/>
                <a:gd name="T18" fmla="*/ 283 w 1060"/>
                <a:gd name="T19" fmla="*/ 545 h 545"/>
                <a:gd name="T20" fmla="*/ 0 w 1060"/>
                <a:gd name="T21" fmla="*/ 283 h 545"/>
                <a:gd name="T22" fmla="*/ 0 w 1060"/>
                <a:gd name="T23" fmla="*/ 181 h 5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60" h="545">
                  <a:moveTo>
                    <a:pt x="0" y="181"/>
                  </a:moveTo>
                  <a:lnTo>
                    <a:pt x="298" y="181"/>
                  </a:lnTo>
                  <a:lnTo>
                    <a:pt x="312" y="65"/>
                  </a:lnTo>
                  <a:lnTo>
                    <a:pt x="443" y="0"/>
                  </a:lnTo>
                  <a:lnTo>
                    <a:pt x="771" y="0"/>
                  </a:lnTo>
                  <a:lnTo>
                    <a:pt x="843" y="58"/>
                  </a:lnTo>
                  <a:lnTo>
                    <a:pt x="843" y="254"/>
                  </a:lnTo>
                  <a:lnTo>
                    <a:pt x="1060" y="474"/>
                  </a:lnTo>
                  <a:lnTo>
                    <a:pt x="1054" y="545"/>
                  </a:lnTo>
                  <a:lnTo>
                    <a:pt x="283" y="545"/>
                  </a:lnTo>
                  <a:lnTo>
                    <a:pt x="0" y="283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5050"/>
            </a:solidFill>
            <a:ln w="127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239" name="Group 27"/>
            <p:cNvGrpSpPr>
              <a:grpSpLocks/>
            </p:cNvGrpSpPr>
            <p:nvPr/>
          </p:nvGrpSpPr>
          <p:grpSpPr bwMode="auto">
            <a:xfrm>
              <a:off x="0" y="0"/>
              <a:ext cx="1062" cy="560"/>
              <a:chOff x="0" y="0"/>
              <a:chExt cx="1062" cy="560"/>
            </a:xfrm>
          </p:grpSpPr>
          <p:sp>
            <p:nvSpPr>
              <p:cNvPr id="49240" name="Line 28"/>
              <p:cNvSpPr>
                <a:spLocks noChangeShapeType="1"/>
              </p:cNvSpPr>
              <p:nvPr/>
            </p:nvSpPr>
            <p:spPr bwMode="auto">
              <a:xfrm flipH="1" flipV="1">
                <a:off x="452" y="0"/>
                <a:ext cx="66" cy="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1" name="Freeform 29"/>
              <p:cNvSpPr>
                <a:spLocks noChangeArrowheads="1"/>
              </p:cNvSpPr>
              <p:nvPr/>
            </p:nvSpPr>
            <p:spPr bwMode="auto">
              <a:xfrm>
                <a:off x="280" y="468"/>
                <a:ext cx="3" cy="85"/>
              </a:xfrm>
              <a:custGeom>
                <a:avLst/>
                <a:gdLst>
                  <a:gd name="T0" fmla="*/ 3 w 3"/>
                  <a:gd name="T1" fmla="*/ 0 h 85"/>
                  <a:gd name="T2" fmla="*/ 0 w 3"/>
                  <a:gd name="T3" fmla="*/ 85 h 8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85">
                    <a:moveTo>
                      <a:pt x="3" y="0"/>
                    </a:moveTo>
                    <a:lnTo>
                      <a:pt x="0" y="8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2" name="Freeform 30"/>
              <p:cNvSpPr>
                <a:spLocks noChangeArrowheads="1"/>
              </p:cNvSpPr>
              <p:nvPr/>
            </p:nvSpPr>
            <p:spPr bwMode="auto">
              <a:xfrm>
                <a:off x="5" y="184"/>
                <a:ext cx="2" cy="106"/>
              </a:xfrm>
              <a:custGeom>
                <a:avLst/>
                <a:gdLst>
                  <a:gd name="T0" fmla="*/ 0 w 2"/>
                  <a:gd name="T1" fmla="*/ 106 h 106"/>
                  <a:gd name="T2" fmla="*/ 2 w 2"/>
                  <a:gd name="T3" fmla="*/ 0 h 10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" h="106">
                    <a:moveTo>
                      <a:pt x="0" y="106"/>
                    </a:moveTo>
                    <a:lnTo>
                      <a:pt x="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3" name="Line 31"/>
              <p:cNvSpPr>
                <a:spLocks noChangeShapeType="1"/>
              </p:cNvSpPr>
              <p:nvPr/>
            </p:nvSpPr>
            <p:spPr bwMode="auto">
              <a:xfrm>
                <a:off x="383" y="258"/>
                <a:ext cx="4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4" name="Line 32"/>
              <p:cNvSpPr>
                <a:spLocks noChangeShapeType="1"/>
              </p:cNvSpPr>
              <p:nvPr/>
            </p:nvSpPr>
            <p:spPr bwMode="auto">
              <a:xfrm flipV="1">
                <a:off x="848" y="64"/>
                <a:ext cx="0" cy="2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5" name="Freeform 33"/>
              <p:cNvSpPr>
                <a:spLocks noChangeArrowheads="1"/>
              </p:cNvSpPr>
              <p:nvPr/>
            </p:nvSpPr>
            <p:spPr bwMode="auto">
              <a:xfrm>
                <a:off x="387" y="59"/>
                <a:ext cx="124" cy="65"/>
              </a:xfrm>
              <a:custGeom>
                <a:avLst/>
                <a:gdLst>
                  <a:gd name="T0" fmla="*/ 124 w 124"/>
                  <a:gd name="T1" fmla="*/ 0 h 65"/>
                  <a:gd name="T2" fmla="*/ 0 w 124"/>
                  <a:gd name="T3" fmla="*/ 65 h 6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24" h="65">
                    <a:moveTo>
                      <a:pt x="124" y="0"/>
                    </a:moveTo>
                    <a:lnTo>
                      <a:pt x="0" y="6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6" name="Freeform 34"/>
              <p:cNvSpPr>
                <a:spLocks noChangeArrowheads="1"/>
              </p:cNvSpPr>
              <p:nvPr/>
            </p:nvSpPr>
            <p:spPr bwMode="auto">
              <a:xfrm>
                <a:off x="314" y="0"/>
                <a:ext cx="139" cy="66"/>
              </a:xfrm>
              <a:custGeom>
                <a:avLst/>
                <a:gdLst>
                  <a:gd name="T0" fmla="*/ 139 w 139"/>
                  <a:gd name="T1" fmla="*/ 0 h 66"/>
                  <a:gd name="T2" fmla="*/ 0 w 139"/>
                  <a:gd name="T3" fmla="*/ 66 h 6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39" h="66">
                    <a:moveTo>
                      <a:pt x="139" y="0"/>
                    </a:moveTo>
                    <a:lnTo>
                      <a:pt x="0" y="6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7" name="Line 35"/>
              <p:cNvSpPr>
                <a:spLocks noChangeShapeType="1"/>
              </p:cNvSpPr>
              <p:nvPr/>
            </p:nvSpPr>
            <p:spPr bwMode="auto">
              <a:xfrm>
                <a:off x="450" y="2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8" name="Line 36"/>
              <p:cNvSpPr>
                <a:spLocks noChangeShapeType="1"/>
              </p:cNvSpPr>
              <p:nvPr/>
            </p:nvSpPr>
            <p:spPr bwMode="auto">
              <a:xfrm>
                <a:off x="519" y="64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49" name="Freeform 37"/>
              <p:cNvSpPr>
                <a:spLocks noChangeArrowheads="1"/>
              </p:cNvSpPr>
              <p:nvPr/>
            </p:nvSpPr>
            <p:spPr bwMode="auto">
              <a:xfrm>
                <a:off x="380" y="117"/>
                <a:ext cx="1" cy="152"/>
              </a:xfrm>
              <a:custGeom>
                <a:avLst/>
                <a:gdLst>
                  <a:gd name="T0" fmla="*/ 0 w 1"/>
                  <a:gd name="T1" fmla="*/ 0 h 152"/>
                  <a:gd name="T2" fmla="*/ 0 w 1"/>
                  <a:gd name="T3" fmla="*/ 152 h 15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52">
                    <a:moveTo>
                      <a:pt x="0" y="0"/>
                    </a:moveTo>
                    <a:lnTo>
                      <a:pt x="0" y="15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0" name="Freeform 38"/>
              <p:cNvSpPr>
                <a:spLocks noChangeArrowheads="1"/>
              </p:cNvSpPr>
              <p:nvPr/>
            </p:nvSpPr>
            <p:spPr bwMode="auto">
              <a:xfrm>
                <a:off x="307" y="66"/>
                <a:ext cx="1" cy="122"/>
              </a:xfrm>
              <a:custGeom>
                <a:avLst/>
                <a:gdLst>
                  <a:gd name="T0" fmla="*/ 0 w 1"/>
                  <a:gd name="T1" fmla="*/ 0 h 122"/>
                  <a:gd name="T2" fmla="*/ 1 w 1"/>
                  <a:gd name="T3" fmla="*/ 122 h 12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22">
                    <a:moveTo>
                      <a:pt x="0" y="0"/>
                    </a:moveTo>
                    <a:lnTo>
                      <a:pt x="1" y="12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1" name="Freeform 39"/>
              <p:cNvSpPr>
                <a:spLocks noChangeArrowheads="1"/>
              </p:cNvSpPr>
              <p:nvPr/>
            </p:nvSpPr>
            <p:spPr bwMode="auto">
              <a:xfrm>
                <a:off x="0" y="279"/>
                <a:ext cx="284" cy="276"/>
              </a:xfrm>
              <a:custGeom>
                <a:avLst/>
                <a:gdLst>
                  <a:gd name="T0" fmla="*/ 0 w 284"/>
                  <a:gd name="T1" fmla="*/ 0 h 276"/>
                  <a:gd name="T2" fmla="*/ 284 w 284"/>
                  <a:gd name="T3" fmla="*/ 276 h 27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84" h="276">
                    <a:moveTo>
                      <a:pt x="0" y="0"/>
                    </a:moveTo>
                    <a:lnTo>
                      <a:pt x="284" y="27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2" name="Line 40"/>
              <p:cNvSpPr>
                <a:spLocks noChangeShapeType="1"/>
              </p:cNvSpPr>
              <p:nvPr/>
            </p:nvSpPr>
            <p:spPr bwMode="auto">
              <a:xfrm>
                <a:off x="278" y="473"/>
                <a:ext cx="7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3" name="Line 41"/>
              <p:cNvSpPr>
                <a:spLocks noChangeShapeType="1"/>
              </p:cNvSpPr>
              <p:nvPr/>
            </p:nvSpPr>
            <p:spPr bwMode="auto">
              <a:xfrm>
                <a:off x="1056" y="473"/>
                <a:ext cx="0" cy="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4" name="Freeform 42"/>
              <p:cNvSpPr>
                <a:spLocks noChangeArrowheads="1"/>
              </p:cNvSpPr>
              <p:nvPr/>
            </p:nvSpPr>
            <p:spPr bwMode="auto">
              <a:xfrm>
                <a:off x="271" y="553"/>
                <a:ext cx="787" cy="1"/>
              </a:xfrm>
              <a:custGeom>
                <a:avLst/>
                <a:gdLst>
                  <a:gd name="T0" fmla="*/ 0 w 787"/>
                  <a:gd name="T1" fmla="*/ 0 h 1"/>
                  <a:gd name="T2" fmla="*/ 787 w 787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87" h="1">
                    <a:moveTo>
                      <a:pt x="0" y="0"/>
                    </a:moveTo>
                    <a:lnTo>
                      <a:pt x="787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5" name="Freeform 43"/>
              <p:cNvSpPr>
                <a:spLocks noChangeArrowheads="1"/>
              </p:cNvSpPr>
              <p:nvPr/>
            </p:nvSpPr>
            <p:spPr bwMode="auto">
              <a:xfrm>
                <a:off x="9" y="189"/>
                <a:ext cx="278" cy="276"/>
              </a:xfrm>
              <a:custGeom>
                <a:avLst/>
                <a:gdLst>
                  <a:gd name="T0" fmla="*/ 0 w 278"/>
                  <a:gd name="T1" fmla="*/ 0 h 276"/>
                  <a:gd name="T2" fmla="*/ 278 w 278"/>
                  <a:gd name="T3" fmla="*/ 276 h 27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8" h="276">
                    <a:moveTo>
                      <a:pt x="0" y="0"/>
                    </a:moveTo>
                    <a:lnTo>
                      <a:pt x="278" y="27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6" name="Freeform 44"/>
              <p:cNvSpPr>
                <a:spLocks noChangeArrowheads="1"/>
              </p:cNvSpPr>
              <p:nvPr/>
            </p:nvSpPr>
            <p:spPr bwMode="auto">
              <a:xfrm>
                <a:off x="845" y="255"/>
                <a:ext cx="217" cy="220"/>
              </a:xfrm>
              <a:custGeom>
                <a:avLst/>
                <a:gdLst>
                  <a:gd name="T0" fmla="*/ 217 w 217"/>
                  <a:gd name="T1" fmla="*/ 220 h 220"/>
                  <a:gd name="T2" fmla="*/ 0 w 217"/>
                  <a:gd name="T3" fmla="*/ 0 h 22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7" h="220">
                    <a:moveTo>
                      <a:pt x="217" y="22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7" name="Freeform 45"/>
              <p:cNvSpPr>
                <a:spLocks noChangeArrowheads="1"/>
              </p:cNvSpPr>
              <p:nvPr/>
            </p:nvSpPr>
            <p:spPr bwMode="auto">
              <a:xfrm>
                <a:off x="300" y="182"/>
                <a:ext cx="77" cy="77"/>
              </a:xfrm>
              <a:custGeom>
                <a:avLst/>
                <a:gdLst>
                  <a:gd name="T0" fmla="*/ 77 w 77"/>
                  <a:gd name="T1" fmla="*/ 77 h 77"/>
                  <a:gd name="T2" fmla="*/ 0 w 77"/>
                  <a:gd name="T3" fmla="*/ 0 h 7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7" h="77">
                    <a:moveTo>
                      <a:pt x="77" y="77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8" name="Freeform 46"/>
              <p:cNvSpPr>
                <a:spLocks noChangeArrowheads="1"/>
              </p:cNvSpPr>
              <p:nvPr/>
            </p:nvSpPr>
            <p:spPr bwMode="auto">
              <a:xfrm>
                <a:off x="5" y="188"/>
                <a:ext cx="302" cy="2"/>
              </a:xfrm>
              <a:custGeom>
                <a:avLst/>
                <a:gdLst>
                  <a:gd name="T0" fmla="*/ 0 w 302"/>
                  <a:gd name="T1" fmla="*/ 0 h 2"/>
                  <a:gd name="T2" fmla="*/ 302 w 302"/>
                  <a:gd name="T3" fmla="*/ 2 h 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02" h="2">
                    <a:moveTo>
                      <a:pt x="0" y="0"/>
                    </a:moveTo>
                    <a:lnTo>
                      <a:pt x="302" y="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59" name="Freeform 47"/>
              <p:cNvSpPr>
                <a:spLocks noChangeArrowheads="1"/>
              </p:cNvSpPr>
              <p:nvPr/>
            </p:nvSpPr>
            <p:spPr bwMode="auto">
              <a:xfrm>
                <a:off x="780" y="0"/>
                <a:ext cx="73" cy="66"/>
              </a:xfrm>
              <a:custGeom>
                <a:avLst/>
                <a:gdLst>
                  <a:gd name="T0" fmla="*/ 73 w 73"/>
                  <a:gd name="T1" fmla="*/ 66 h 66"/>
                  <a:gd name="T2" fmla="*/ 0 w 73"/>
                  <a:gd name="T3" fmla="*/ 0 h 6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3" h="66">
                    <a:moveTo>
                      <a:pt x="73" y="66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60" name="Freeform 48"/>
              <p:cNvSpPr>
                <a:spLocks noChangeArrowheads="1"/>
              </p:cNvSpPr>
              <p:nvPr/>
            </p:nvSpPr>
            <p:spPr bwMode="auto">
              <a:xfrm>
                <a:off x="322" y="73"/>
                <a:ext cx="59" cy="59"/>
              </a:xfrm>
              <a:custGeom>
                <a:avLst/>
                <a:gdLst>
                  <a:gd name="T0" fmla="*/ 59 w 59"/>
                  <a:gd name="T1" fmla="*/ 59 h 59"/>
                  <a:gd name="T2" fmla="*/ 0 w 59"/>
                  <a:gd name="T3" fmla="*/ 0 h 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9" h="59">
                    <a:moveTo>
                      <a:pt x="59" y="59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1943100" y="3773488"/>
            <a:ext cx="1697038" cy="1619250"/>
            <a:chOff x="0" y="0"/>
            <a:chExt cx="1069" cy="1020"/>
          </a:xfrm>
        </p:grpSpPr>
        <p:grpSp>
          <p:nvGrpSpPr>
            <p:cNvPr id="49221" name="Group 50"/>
            <p:cNvGrpSpPr>
              <a:grpSpLocks/>
            </p:cNvGrpSpPr>
            <p:nvPr/>
          </p:nvGrpSpPr>
          <p:grpSpPr bwMode="auto">
            <a:xfrm>
              <a:off x="0" y="739"/>
              <a:ext cx="1069" cy="281"/>
              <a:chOff x="0" y="0"/>
              <a:chExt cx="1069" cy="281"/>
            </a:xfrm>
          </p:grpSpPr>
          <p:sp>
            <p:nvSpPr>
              <p:cNvPr id="49231" name="Line 51"/>
              <p:cNvSpPr>
                <a:spLocks noChangeShapeType="1"/>
              </p:cNvSpPr>
              <p:nvPr/>
            </p:nvSpPr>
            <p:spPr bwMode="auto">
              <a:xfrm>
                <a:off x="285" y="274"/>
                <a:ext cx="7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32" name="Line 52"/>
              <p:cNvSpPr>
                <a:spLocks noChangeShapeType="1"/>
              </p:cNvSpPr>
              <p:nvPr/>
            </p:nvSpPr>
            <p:spPr bwMode="auto">
              <a:xfrm>
                <a:off x="0" y="0"/>
                <a:ext cx="7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33" name="Freeform 53"/>
              <p:cNvSpPr>
                <a:spLocks noChangeArrowheads="1"/>
              </p:cNvSpPr>
              <p:nvPr/>
            </p:nvSpPr>
            <p:spPr bwMode="auto">
              <a:xfrm>
                <a:off x="7" y="2"/>
                <a:ext cx="282" cy="279"/>
              </a:xfrm>
              <a:custGeom>
                <a:avLst/>
                <a:gdLst>
                  <a:gd name="T0" fmla="*/ 0 w 282"/>
                  <a:gd name="T1" fmla="*/ 0 h 279"/>
                  <a:gd name="T2" fmla="*/ 282 w 282"/>
                  <a:gd name="T3" fmla="*/ 279 h 27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82" h="279">
                    <a:moveTo>
                      <a:pt x="0" y="0"/>
                    </a:moveTo>
                    <a:lnTo>
                      <a:pt x="282" y="279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34" name="Freeform 54"/>
              <p:cNvSpPr>
                <a:spLocks noChangeArrowheads="1"/>
              </p:cNvSpPr>
              <p:nvPr/>
            </p:nvSpPr>
            <p:spPr bwMode="auto">
              <a:xfrm>
                <a:off x="795" y="1"/>
                <a:ext cx="272" cy="273"/>
              </a:xfrm>
              <a:custGeom>
                <a:avLst/>
                <a:gdLst>
                  <a:gd name="T0" fmla="*/ 0 w 272"/>
                  <a:gd name="T1" fmla="*/ 0 h 273"/>
                  <a:gd name="T2" fmla="*/ 272 w 272"/>
                  <a:gd name="T3" fmla="*/ 273 h 27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2" h="273">
                    <a:moveTo>
                      <a:pt x="0" y="0"/>
                    </a:moveTo>
                    <a:lnTo>
                      <a:pt x="272" y="273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35" name="Line 55"/>
              <p:cNvSpPr>
                <a:spLocks noChangeShapeType="1"/>
              </p:cNvSpPr>
              <p:nvPr/>
            </p:nvSpPr>
            <p:spPr bwMode="auto">
              <a:xfrm>
                <a:off x="319" y="2"/>
                <a:ext cx="80" cy="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36" name="Line 56"/>
              <p:cNvSpPr>
                <a:spLocks noChangeShapeType="1"/>
              </p:cNvSpPr>
              <p:nvPr/>
            </p:nvSpPr>
            <p:spPr bwMode="auto">
              <a:xfrm>
                <a:off x="392" y="75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37" name="Freeform 57"/>
              <p:cNvSpPr>
                <a:spLocks noChangeArrowheads="1"/>
              </p:cNvSpPr>
              <p:nvPr/>
            </p:nvSpPr>
            <p:spPr bwMode="auto">
              <a:xfrm>
                <a:off x="457" y="2"/>
                <a:ext cx="75" cy="74"/>
              </a:xfrm>
              <a:custGeom>
                <a:avLst/>
                <a:gdLst>
                  <a:gd name="T0" fmla="*/ 0 w 75"/>
                  <a:gd name="T1" fmla="*/ 0 h 74"/>
                  <a:gd name="T2" fmla="*/ 75 w 75"/>
                  <a:gd name="T3" fmla="*/ 74 h 7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5" h="74">
                    <a:moveTo>
                      <a:pt x="0" y="0"/>
                    </a:moveTo>
                    <a:lnTo>
                      <a:pt x="75" y="7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222" name="Group 58"/>
            <p:cNvGrpSpPr>
              <a:grpSpLocks/>
            </p:cNvGrpSpPr>
            <p:nvPr/>
          </p:nvGrpSpPr>
          <p:grpSpPr bwMode="auto">
            <a:xfrm>
              <a:off x="7" y="0"/>
              <a:ext cx="1062" cy="1018"/>
              <a:chOff x="0" y="0"/>
              <a:chExt cx="1062" cy="1018"/>
            </a:xfrm>
          </p:grpSpPr>
          <p:sp>
            <p:nvSpPr>
              <p:cNvPr id="49223" name="Line 59"/>
              <p:cNvSpPr>
                <a:spLocks noChangeShapeType="1"/>
              </p:cNvSpPr>
              <p:nvPr/>
            </p:nvSpPr>
            <p:spPr bwMode="auto">
              <a:xfrm>
                <a:off x="0" y="189"/>
                <a:ext cx="0" cy="56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4" name="Line 60"/>
              <p:cNvSpPr>
                <a:spLocks noChangeShapeType="1"/>
              </p:cNvSpPr>
              <p:nvPr/>
            </p:nvSpPr>
            <p:spPr bwMode="auto">
              <a:xfrm>
                <a:off x="276" y="487"/>
                <a:ext cx="0" cy="531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5" name="Line 61"/>
              <p:cNvSpPr>
                <a:spLocks noChangeShapeType="1"/>
              </p:cNvSpPr>
              <p:nvPr/>
            </p:nvSpPr>
            <p:spPr bwMode="auto">
              <a:xfrm>
                <a:off x="1062" y="480"/>
                <a:ext cx="0" cy="538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6" name="Line 62"/>
              <p:cNvSpPr>
                <a:spLocks noChangeShapeType="1"/>
              </p:cNvSpPr>
              <p:nvPr/>
            </p:nvSpPr>
            <p:spPr bwMode="auto">
              <a:xfrm>
                <a:off x="784" y="487"/>
                <a:ext cx="0" cy="248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7" name="Line 63"/>
              <p:cNvSpPr>
                <a:spLocks noChangeShapeType="1"/>
              </p:cNvSpPr>
              <p:nvPr/>
            </p:nvSpPr>
            <p:spPr bwMode="auto">
              <a:xfrm>
                <a:off x="312" y="479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8" name="Line 64"/>
              <p:cNvSpPr>
                <a:spLocks noChangeShapeType="1"/>
              </p:cNvSpPr>
              <p:nvPr/>
            </p:nvSpPr>
            <p:spPr bwMode="auto">
              <a:xfrm>
                <a:off x="385" y="181"/>
                <a:ext cx="0" cy="633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9" name="Line 65"/>
              <p:cNvSpPr>
                <a:spLocks noChangeShapeType="1"/>
              </p:cNvSpPr>
              <p:nvPr/>
            </p:nvSpPr>
            <p:spPr bwMode="auto">
              <a:xfrm>
                <a:off x="516" y="0"/>
                <a:ext cx="0" cy="813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30" name="Line 66"/>
              <p:cNvSpPr>
                <a:spLocks noChangeShapeType="1"/>
              </p:cNvSpPr>
              <p:nvPr/>
            </p:nvSpPr>
            <p:spPr bwMode="auto">
              <a:xfrm>
                <a:off x="854" y="180"/>
                <a:ext cx="0" cy="64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Group 67"/>
          <p:cNvGrpSpPr>
            <a:grpSpLocks/>
          </p:cNvGrpSpPr>
          <p:nvPr/>
        </p:nvGrpSpPr>
        <p:grpSpPr bwMode="auto">
          <a:xfrm>
            <a:off x="2554288" y="3622675"/>
            <a:ext cx="1951037" cy="912813"/>
            <a:chOff x="0" y="0"/>
            <a:chExt cx="1229" cy="575"/>
          </a:xfrm>
        </p:grpSpPr>
        <p:grpSp>
          <p:nvGrpSpPr>
            <p:cNvPr id="49205" name="Group 68"/>
            <p:cNvGrpSpPr>
              <a:grpSpLocks/>
            </p:cNvGrpSpPr>
            <p:nvPr/>
          </p:nvGrpSpPr>
          <p:grpSpPr bwMode="auto">
            <a:xfrm>
              <a:off x="938" y="0"/>
              <a:ext cx="289" cy="575"/>
              <a:chOff x="0" y="0"/>
              <a:chExt cx="289" cy="575"/>
            </a:xfrm>
          </p:grpSpPr>
          <p:sp>
            <p:nvSpPr>
              <p:cNvPr id="49214" name="Freeform 69"/>
              <p:cNvSpPr>
                <a:spLocks noChangeArrowheads="1"/>
              </p:cNvSpPr>
              <p:nvPr/>
            </p:nvSpPr>
            <p:spPr bwMode="auto">
              <a:xfrm>
                <a:off x="6" y="301"/>
                <a:ext cx="276" cy="269"/>
              </a:xfrm>
              <a:custGeom>
                <a:avLst/>
                <a:gdLst>
                  <a:gd name="T0" fmla="*/ 0 w 276"/>
                  <a:gd name="T1" fmla="*/ 0 h 269"/>
                  <a:gd name="T2" fmla="*/ 276 w 276"/>
                  <a:gd name="T3" fmla="*/ 269 h 26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6" h="269">
                    <a:moveTo>
                      <a:pt x="0" y="0"/>
                    </a:moveTo>
                    <a:lnTo>
                      <a:pt x="276" y="269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5" name="Freeform 70"/>
              <p:cNvSpPr>
                <a:spLocks noChangeArrowheads="1"/>
              </p:cNvSpPr>
              <p:nvPr/>
            </p:nvSpPr>
            <p:spPr bwMode="auto">
              <a:xfrm>
                <a:off x="6" y="213"/>
                <a:ext cx="283" cy="284"/>
              </a:xfrm>
              <a:custGeom>
                <a:avLst/>
                <a:gdLst>
                  <a:gd name="T0" fmla="*/ 0 w 283"/>
                  <a:gd name="T1" fmla="*/ 0 h 284"/>
                  <a:gd name="T2" fmla="*/ 283 w 283"/>
                  <a:gd name="T3" fmla="*/ 284 h 28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83" h="284">
                    <a:moveTo>
                      <a:pt x="0" y="0"/>
                    </a:moveTo>
                    <a:lnTo>
                      <a:pt x="283" y="28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6" name="Line 71"/>
              <p:cNvSpPr>
                <a:spLocks noChangeShapeType="1"/>
              </p:cNvSpPr>
              <p:nvPr/>
            </p:nvSpPr>
            <p:spPr bwMode="auto">
              <a:xfrm>
                <a:off x="7" y="7"/>
                <a:ext cx="0" cy="29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7" name="Line 72"/>
              <p:cNvSpPr>
                <a:spLocks noChangeShapeType="1"/>
              </p:cNvSpPr>
              <p:nvPr/>
            </p:nvSpPr>
            <p:spPr bwMode="auto">
              <a:xfrm>
                <a:off x="80" y="80"/>
                <a:ext cx="0" cy="2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8" name="Line 73"/>
              <p:cNvSpPr>
                <a:spLocks noChangeShapeType="1"/>
              </p:cNvSpPr>
              <p:nvPr/>
            </p:nvSpPr>
            <p:spPr bwMode="auto">
              <a:xfrm>
                <a:off x="283" y="488"/>
                <a:ext cx="0" cy="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9" name="Line 74"/>
              <p:cNvSpPr>
                <a:spLocks noChangeShapeType="1"/>
              </p:cNvSpPr>
              <p:nvPr/>
            </p:nvSpPr>
            <p:spPr bwMode="auto">
              <a:xfrm>
                <a:off x="7" y="0"/>
                <a:ext cx="87" cy="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20" name="Line 75"/>
              <p:cNvSpPr>
                <a:spLocks noChangeShapeType="1"/>
              </p:cNvSpPr>
              <p:nvPr/>
            </p:nvSpPr>
            <p:spPr bwMode="auto">
              <a:xfrm flipH="1" flipV="1">
                <a:off x="0" y="66"/>
                <a:ext cx="94" cy="9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9206" name="Group 76"/>
            <p:cNvGrpSpPr>
              <a:grpSpLocks/>
            </p:cNvGrpSpPr>
            <p:nvPr/>
          </p:nvGrpSpPr>
          <p:grpSpPr bwMode="auto">
            <a:xfrm>
              <a:off x="0" y="22"/>
              <a:ext cx="1229" cy="553"/>
              <a:chOff x="0" y="0"/>
              <a:chExt cx="1229" cy="553"/>
            </a:xfrm>
          </p:grpSpPr>
          <p:sp>
            <p:nvSpPr>
              <p:cNvPr id="49207" name="Line 77"/>
              <p:cNvSpPr>
                <a:spLocks noChangeShapeType="1"/>
              </p:cNvSpPr>
              <p:nvPr/>
            </p:nvSpPr>
            <p:spPr bwMode="auto">
              <a:xfrm>
                <a:off x="683" y="553"/>
                <a:ext cx="546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8" name="Line 78"/>
              <p:cNvSpPr>
                <a:spLocks noChangeShapeType="1"/>
              </p:cNvSpPr>
              <p:nvPr/>
            </p:nvSpPr>
            <p:spPr bwMode="auto">
              <a:xfrm>
                <a:off x="480" y="276"/>
                <a:ext cx="472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09" name="Line 79"/>
              <p:cNvSpPr>
                <a:spLocks noChangeShapeType="1"/>
              </p:cNvSpPr>
              <p:nvPr/>
            </p:nvSpPr>
            <p:spPr bwMode="auto">
              <a:xfrm>
                <a:off x="625" y="473"/>
                <a:ext cx="596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0" name="Line 80"/>
              <p:cNvSpPr>
                <a:spLocks noChangeShapeType="1"/>
              </p:cNvSpPr>
              <p:nvPr/>
            </p:nvSpPr>
            <p:spPr bwMode="auto">
              <a:xfrm>
                <a:off x="0" y="131"/>
                <a:ext cx="1032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1" name="Line 81"/>
              <p:cNvSpPr>
                <a:spLocks noChangeShapeType="1"/>
              </p:cNvSpPr>
              <p:nvPr/>
            </p:nvSpPr>
            <p:spPr bwMode="auto">
              <a:xfrm>
                <a:off x="400" y="0"/>
                <a:ext cx="552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2" name="Line 82"/>
              <p:cNvSpPr>
                <a:spLocks noChangeShapeType="1"/>
              </p:cNvSpPr>
              <p:nvPr/>
            </p:nvSpPr>
            <p:spPr bwMode="auto">
              <a:xfrm>
                <a:off x="472" y="65"/>
                <a:ext cx="546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213" name="Line 83"/>
              <p:cNvSpPr>
                <a:spLocks noChangeShapeType="1"/>
              </p:cNvSpPr>
              <p:nvPr/>
            </p:nvSpPr>
            <p:spPr bwMode="auto">
              <a:xfrm>
                <a:off x="476" y="260"/>
                <a:ext cx="552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3508" name="Line 84"/>
          <p:cNvSpPr>
            <a:spLocks noChangeShapeType="1"/>
          </p:cNvSpPr>
          <p:nvPr/>
        </p:nvSpPr>
        <p:spPr bwMode="auto">
          <a:xfrm>
            <a:off x="5314950" y="4043363"/>
            <a:ext cx="3246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09" name="Line 85"/>
          <p:cNvSpPr>
            <a:spLocks noChangeShapeType="1"/>
          </p:cNvSpPr>
          <p:nvPr/>
        </p:nvSpPr>
        <p:spPr bwMode="auto">
          <a:xfrm>
            <a:off x="7192963" y="2747963"/>
            <a:ext cx="0" cy="2636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10" name="Line 86"/>
          <p:cNvSpPr>
            <a:spLocks noChangeShapeType="1"/>
          </p:cNvSpPr>
          <p:nvPr/>
        </p:nvSpPr>
        <p:spPr bwMode="auto">
          <a:xfrm>
            <a:off x="5591175" y="3590925"/>
            <a:ext cx="0" cy="823913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11" name="Line 87"/>
          <p:cNvSpPr>
            <a:spLocks noChangeShapeType="1"/>
          </p:cNvSpPr>
          <p:nvPr/>
        </p:nvSpPr>
        <p:spPr bwMode="auto">
          <a:xfrm>
            <a:off x="7191375" y="4043363"/>
            <a:ext cx="990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12" name="Line 88"/>
          <p:cNvSpPr>
            <a:spLocks noChangeShapeType="1"/>
          </p:cNvSpPr>
          <p:nvPr/>
        </p:nvSpPr>
        <p:spPr bwMode="auto">
          <a:xfrm>
            <a:off x="6821488" y="3570288"/>
            <a:ext cx="0" cy="84455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13" name="Line 89"/>
          <p:cNvSpPr>
            <a:spLocks noChangeShapeType="1"/>
          </p:cNvSpPr>
          <p:nvPr/>
        </p:nvSpPr>
        <p:spPr bwMode="auto">
          <a:xfrm flipH="1">
            <a:off x="6072188" y="3422650"/>
            <a:ext cx="1587" cy="97155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14" name="Line 90"/>
          <p:cNvSpPr>
            <a:spLocks noChangeShapeType="1"/>
          </p:cNvSpPr>
          <p:nvPr/>
        </p:nvSpPr>
        <p:spPr bwMode="auto">
          <a:xfrm>
            <a:off x="6826250" y="3130550"/>
            <a:ext cx="898525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15" name="Line 91"/>
          <p:cNvSpPr>
            <a:spLocks noChangeShapeType="1"/>
          </p:cNvSpPr>
          <p:nvPr/>
        </p:nvSpPr>
        <p:spPr bwMode="auto">
          <a:xfrm>
            <a:off x="6083300" y="3251200"/>
            <a:ext cx="1641475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16" name="Line 92"/>
          <p:cNvSpPr>
            <a:spLocks noChangeShapeType="1"/>
          </p:cNvSpPr>
          <p:nvPr/>
        </p:nvSpPr>
        <p:spPr bwMode="auto">
          <a:xfrm>
            <a:off x="6067425" y="4594225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93"/>
          <p:cNvGrpSpPr>
            <a:grpSpLocks/>
          </p:cNvGrpSpPr>
          <p:nvPr/>
        </p:nvGrpSpPr>
        <p:grpSpPr bwMode="auto">
          <a:xfrm>
            <a:off x="5583238" y="4408488"/>
            <a:ext cx="1270000" cy="625475"/>
            <a:chOff x="0" y="0"/>
            <a:chExt cx="800" cy="394"/>
          </a:xfrm>
        </p:grpSpPr>
        <p:sp>
          <p:nvSpPr>
            <p:cNvPr id="49201" name="Freeform 94"/>
            <p:cNvSpPr>
              <a:spLocks noChangeArrowheads="1"/>
            </p:cNvSpPr>
            <p:nvPr/>
          </p:nvSpPr>
          <p:spPr bwMode="auto">
            <a:xfrm>
              <a:off x="0" y="384"/>
              <a:ext cx="792" cy="1"/>
            </a:xfrm>
            <a:custGeom>
              <a:avLst/>
              <a:gdLst>
                <a:gd name="T0" fmla="*/ 0 w 792"/>
                <a:gd name="T1" fmla="*/ 0 h 1"/>
                <a:gd name="T2" fmla="*/ 792 w 79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92" h="1">
                  <a:moveTo>
                    <a:pt x="0" y="0"/>
                  </a:moveTo>
                  <a:lnTo>
                    <a:pt x="79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2" name="Line 95"/>
            <p:cNvSpPr>
              <a:spLocks noChangeShapeType="1"/>
            </p:cNvSpPr>
            <p:nvPr/>
          </p:nvSpPr>
          <p:spPr bwMode="auto">
            <a:xfrm>
              <a:off x="2" y="4"/>
              <a:ext cx="79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3" name="Line 96"/>
            <p:cNvSpPr>
              <a:spLocks noChangeShapeType="1"/>
            </p:cNvSpPr>
            <p:nvPr/>
          </p:nvSpPr>
          <p:spPr bwMode="auto">
            <a:xfrm>
              <a:off x="5" y="1"/>
              <a:ext cx="0" cy="3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4" name="Freeform 97"/>
            <p:cNvSpPr>
              <a:spLocks noChangeArrowheads="1"/>
            </p:cNvSpPr>
            <p:nvPr/>
          </p:nvSpPr>
          <p:spPr bwMode="auto">
            <a:xfrm>
              <a:off x="783" y="0"/>
              <a:ext cx="5" cy="394"/>
            </a:xfrm>
            <a:custGeom>
              <a:avLst/>
              <a:gdLst>
                <a:gd name="T0" fmla="*/ 5 w 5"/>
                <a:gd name="T1" fmla="*/ 0 h 394"/>
                <a:gd name="T2" fmla="*/ 0 w 5"/>
                <a:gd name="T3" fmla="*/ 394 h 39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394">
                  <a:moveTo>
                    <a:pt x="5" y="0"/>
                  </a:moveTo>
                  <a:lnTo>
                    <a:pt x="0" y="39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522" name="Freeform 98"/>
          <p:cNvSpPr>
            <a:spLocks noChangeArrowheads="1"/>
          </p:cNvSpPr>
          <p:nvPr/>
        </p:nvSpPr>
        <p:spPr bwMode="auto">
          <a:xfrm>
            <a:off x="6072188" y="4416425"/>
            <a:ext cx="1587" cy="188913"/>
          </a:xfrm>
          <a:custGeom>
            <a:avLst/>
            <a:gdLst>
              <a:gd name="T0" fmla="*/ 0 w 1"/>
              <a:gd name="T1" fmla="*/ 2147483646 h 119"/>
              <a:gd name="T2" fmla="*/ 2147483646 w 1"/>
              <a:gd name="T3" fmla="*/ 0 h 1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19">
                <a:moveTo>
                  <a:pt x="0" y="119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23" name="Line 99"/>
          <p:cNvSpPr>
            <a:spLocks noChangeShapeType="1"/>
          </p:cNvSpPr>
          <p:nvPr/>
        </p:nvSpPr>
        <p:spPr bwMode="auto">
          <a:xfrm>
            <a:off x="6840538" y="3449638"/>
            <a:ext cx="714375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24" name="Line 100"/>
          <p:cNvSpPr>
            <a:spLocks noChangeShapeType="1"/>
          </p:cNvSpPr>
          <p:nvPr/>
        </p:nvSpPr>
        <p:spPr bwMode="auto">
          <a:xfrm>
            <a:off x="6840538" y="3602038"/>
            <a:ext cx="700087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25" name="Line 101"/>
          <p:cNvSpPr>
            <a:spLocks noChangeShapeType="1"/>
          </p:cNvSpPr>
          <p:nvPr/>
        </p:nvSpPr>
        <p:spPr bwMode="auto">
          <a:xfrm>
            <a:off x="6810375" y="4408488"/>
            <a:ext cx="747713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26" name="Line 102"/>
          <p:cNvSpPr>
            <a:spLocks noChangeShapeType="1"/>
          </p:cNvSpPr>
          <p:nvPr/>
        </p:nvSpPr>
        <p:spPr bwMode="auto">
          <a:xfrm flipV="1">
            <a:off x="7558088" y="3602038"/>
            <a:ext cx="0" cy="80645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27" name="Line 103"/>
          <p:cNvSpPr>
            <a:spLocks noChangeShapeType="1"/>
          </p:cNvSpPr>
          <p:nvPr/>
        </p:nvSpPr>
        <p:spPr bwMode="auto">
          <a:xfrm>
            <a:off x="6826250" y="5018088"/>
            <a:ext cx="1341438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28" name="Line 104"/>
          <p:cNvSpPr>
            <a:spLocks noChangeShapeType="1"/>
          </p:cNvSpPr>
          <p:nvPr/>
        </p:nvSpPr>
        <p:spPr bwMode="auto">
          <a:xfrm flipV="1">
            <a:off x="8181975" y="3586163"/>
            <a:ext cx="0" cy="1431925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29" name="Line 105"/>
          <p:cNvSpPr>
            <a:spLocks noChangeShapeType="1"/>
          </p:cNvSpPr>
          <p:nvPr/>
        </p:nvSpPr>
        <p:spPr bwMode="auto">
          <a:xfrm>
            <a:off x="6796088" y="4592638"/>
            <a:ext cx="958850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30" name="Line 106"/>
          <p:cNvSpPr>
            <a:spLocks noChangeShapeType="1"/>
          </p:cNvSpPr>
          <p:nvPr/>
        </p:nvSpPr>
        <p:spPr bwMode="auto">
          <a:xfrm flipV="1">
            <a:off x="7754938" y="3113088"/>
            <a:ext cx="0" cy="1493837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108"/>
          <p:cNvGrpSpPr>
            <a:grpSpLocks/>
          </p:cNvGrpSpPr>
          <p:nvPr/>
        </p:nvGrpSpPr>
        <p:grpSpPr bwMode="auto">
          <a:xfrm>
            <a:off x="6072188" y="3117850"/>
            <a:ext cx="749300" cy="336550"/>
            <a:chOff x="0" y="0"/>
            <a:chExt cx="472" cy="212"/>
          </a:xfrm>
        </p:grpSpPr>
        <p:sp>
          <p:nvSpPr>
            <p:cNvPr id="49197" name="Line 110"/>
            <p:cNvSpPr>
              <a:spLocks noChangeShapeType="1"/>
            </p:cNvSpPr>
            <p:nvPr/>
          </p:nvSpPr>
          <p:spPr bwMode="auto">
            <a:xfrm flipV="1">
              <a:off x="472" y="1"/>
              <a:ext cx="0" cy="2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8" name="Line 111"/>
            <p:cNvSpPr>
              <a:spLocks noChangeShapeType="1"/>
            </p:cNvSpPr>
            <p:nvPr/>
          </p:nvSpPr>
          <p:spPr bwMode="auto">
            <a:xfrm flipH="1">
              <a:off x="153" y="8"/>
              <a:ext cx="3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9" name="Line 112"/>
            <p:cNvSpPr>
              <a:spLocks noChangeShapeType="1"/>
            </p:cNvSpPr>
            <p:nvPr/>
          </p:nvSpPr>
          <p:spPr bwMode="auto">
            <a:xfrm flipV="1">
              <a:off x="1" y="74"/>
              <a:ext cx="0" cy="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200" name="Freeform 113"/>
            <p:cNvSpPr>
              <a:spLocks noChangeArrowheads="1"/>
            </p:cNvSpPr>
            <p:nvPr/>
          </p:nvSpPr>
          <p:spPr bwMode="auto">
            <a:xfrm>
              <a:off x="0" y="0"/>
              <a:ext cx="167" cy="80"/>
            </a:xfrm>
            <a:custGeom>
              <a:avLst/>
              <a:gdLst>
                <a:gd name="T0" fmla="*/ 0 w 167"/>
                <a:gd name="T1" fmla="*/ 80 h 80"/>
                <a:gd name="T2" fmla="*/ 167 w 167"/>
                <a:gd name="T3" fmla="*/ 0 h 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7" h="80">
                  <a:moveTo>
                    <a:pt x="0" y="80"/>
                  </a:moveTo>
                  <a:lnTo>
                    <a:pt x="167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537" name="Freeform 114"/>
          <p:cNvSpPr>
            <a:spLocks noChangeArrowheads="1"/>
          </p:cNvSpPr>
          <p:nvPr/>
        </p:nvSpPr>
        <p:spPr bwMode="auto">
          <a:xfrm>
            <a:off x="7559675" y="3124200"/>
            <a:ext cx="1588" cy="350838"/>
          </a:xfrm>
          <a:custGeom>
            <a:avLst/>
            <a:gdLst>
              <a:gd name="T0" fmla="*/ 2147483646 w 1"/>
              <a:gd name="T1" fmla="*/ 2147483646 h 221"/>
              <a:gd name="T2" fmla="*/ 0 w 1"/>
              <a:gd name="T3" fmla="*/ 0 h 22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221">
                <a:moveTo>
                  <a:pt x="1" y="22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38" name="Line 115"/>
          <p:cNvSpPr>
            <a:spLocks noChangeShapeType="1"/>
          </p:cNvSpPr>
          <p:nvPr/>
        </p:nvSpPr>
        <p:spPr bwMode="auto">
          <a:xfrm>
            <a:off x="7558088" y="3128963"/>
            <a:ext cx="2127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39" name="Line 116"/>
          <p:cNvSpPr>
            <a:spLocks noChangeShapeType="1"/>
          </p:cNvSpPr>
          <p:nvPr/>
        </p:nvSpPr>
        <p:spPr bwMode="auto">
          <a:xfrm>
            <a:off x="7558088" y="3251200"/>
            <a:ext cx="2127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40" name="Line 117"/>
          <p:cNvSpPr>
            <a:spLocks noChangeShapeType="1"/>
          </p:cNvSpPr>
          <p:nvPr/>
        </p:nvSpPr>
        <p:spPr bwMode="auto">
          <a:xfrm>
            <a:off x="7754938" y="3124200"/>
            <a:ext cx="0" cy="320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Group 117"/>
          <p:cNvGrpSpPr>
            <a:grpSpLocks/>
          </p:cNvGrpSpPr>
          <p:nvPr/>
        </p:nvGrpSpPr>
        <p:grpSpPr bwMode="auto">
          <a:xfrm>
            <a:off x="7546975" y="3444875"/>
            <a:ext cx="655638" cy="168275"/>
            <a:chOff x="0" y="0"/>
            <a:chExt cx="413" cy="106"/>
          </a:xfrm>
        </p:grpSpPr>
        <p:sp>
          <p:nvSpPr>
            <p:cNvPr id="49193" name="Line 119"/>
            <p:cNvSpPr>
              <a:spLocks noChangeShapeType="1"/>
            </p:cNvSpPr>
            <p:nvPr/>
          </p:nvSpPr>
          <p:spPr bwMode="auto">
            <a:xfrm flipV="1">
              <a:off x="400" y="0"/>
              <a:ext cx="0" cy="1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4" name="Line 120"/>
            <p:cNvSpPr>
              <a:spLocks noChangeShapeType="1"/>
            </p:cNvSpPr>
            <p:nvPr/>
          </p:nvSpPr>
          <p:spPr bwMode="auto">
            <a:xfrm>
              <a:off x="7" y="3"/>
              <a:ext cx="40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5" name="Freeform 121"/>
            <p:cNvSpPr>
              <a:spLocks noChangeArrowheads="1"/>
            </p:cNvSpPr>
            <p:nvPr/>
          </p:nvSpPr>
          <p:spPr bwMode="auto">
            <a:xfrm>
              <a:off x="0" y="99"/>
              <a:ext cx="413" cy="1"/>
            </a:xfrm>
            <a:custGeom>
              <a:avLst/>
              <a:gdLst>
                <a:gd name="T0" fmla="*/ 0 w 413"/>
                <a:gd name="T1" fmla="*/ 0 h 1"/>
                <a:gd name="T2" fmla="*/ 413 w 41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3" h="1">
                  <a:moveTo>
                    <a:pt x="0" y="0"/>
                  </a:moveTo>
                  <a:lnTo>
                    <a:pt x="41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6" name="Line 122"/>
            <p:cNvSpPr>
              <a:spLocks noChangeShapeType="1"/>
            </p:cNvSpPr>
            <p:nvPr/>
          </p:nvSpPr>
          <p:spPr bwMode="auto">
            <a:xfrm>
              <a:off x="8" y="3"/>
              <a:ext cx="0" cy="1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546" name="Line 123"/>
          <p:cNvSpPr>
            <a:spLocks noChangeShapeType="1"/>
          </p:cNvSpPr>
          <p:nvPr/>
        </p:nvSpPr>
        <p:spPr bwMode="auto">
          <a:xfrm>
            <a:off x="6337300" y="3114675"/>
            <a:ext cx="0" cy="1304925"/>
          </a:xfrm>
          <a:prstGeom prst="line">
            <a:avLst/>
          </a:prstGeom>
          <a:noFill/>
          <a:ln w="9525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47" name="Line 124"/>
          <p:cNvSpPr>
            <a:spLocks noChangeShapeType="1"/>
          </p:cNvSpPr>
          <p:nvPr/>
        </p:nvSpPr>
        <p:spPr bwMode="auto">
          <a:xfrm>
            <a:off x="6337300" y="4408488"/>
            <a:ext cx="0" cy="195262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124"/>
          <p:cNvGrpSpPr>
            <a:grpSpLocks/>
          </p:cNvGrpSpPr>
          <p:nvPr/>
        </p:nvGrpSpPr>
        <p:grpSpPr bwMode="auto">
          <a:xfrm>
            <a:off x="5580063" y="3438525"/>
            <a:ext cx="1260475" cy="173038"/>
            <a:chOff x="0" y="0"/>
            <a:chExt cx="794" cy="109"/>
          </a:xfrm>
        </p:grpSpPr>
        <p:sp>
          <p:nvSpPr>
            <p:cNvPr id="49189" name="Freeform 126"/>
            <p:cNvSpPr>
              <a:spLocks noChangeArrowheads="1"/>
            </p:cNvSpPr>
            <p:nvPr/>
          </p:nvSpPr>
          <p:spPr bwMode="auto">
            <a:xfrm>
              <a:off x="0" y="98"/>
              <a:ext cx="794" cy="5"/>
            </a:xfrm>
            <a:custGeom>
              <a:avLst/>
              <a:gdLst>
                <a:gd name="T0" fmla="*/ 794 w 794"/>
                <a:gd name="T1" fmla="*/ 5 h 5"/>
                <a:gd name="T2" fmla="*/ 0 w 794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94" h="5">
                  <a:moveTo>
                    <a:pt x="794" y="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0" name="Line 127"/>
            <p:cNvSpPr>
              <a:spLocks noChangeShapeType="1"/>
            </p:cNvSpPr>
            <p:nvPr/>
          </p:nvSpPr>
          <p:spPr bwMode="auto">
            <a:xfrm flipV="1">
              <a:off x="6" y="10"/>
              <a:ext cx="0" cy="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1" name="Freeform 128"/>
            <p:cNvSpPr>
              <a:spLocks noChangeArrowheads="1"/>
            </p:cNvSpPr>
            <p:nvPr/>
          </p:nvSpPr>
          <p:spPr bwMode="auto">
            <a:xfrm>
              <a:off x="0" y="7"/>
              <a:ext cx="786" cy="1"/>
            </a:xfrm>
            <a:custGeom>
              <a:avLst/>
              <a:gdLst>
                <a:gd name="T0" fmla="*/ 0 w 786"/>
                <a:gd name="T1" fmla="*/ 0 h 1"/>
                <a:gd name="T2" fmla="*/ 786 w 78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6" h="1">
                  <a:moveTo>
                    <a:pt x="0" y="0"/>
                  </a:moveTo>
                  <a:lnTo>
                    <a:pt x="7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2" name="Line 129"/>
            <p:cNvSpPr>
              <a:spLocks noChangeShapeType="1"/>
            </p:cNvSpPr>
            <p:nvPr/>
          </p:nvSpPr>
          <p:spPr bwMode="auto">
            <a:xfrm>
              <a:off x="783" y="0"/>
              <a:ext cx="0" cy="10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553" name="Text Box 130"/>
          <p:cNvSpPr txBox="1">
            <a:spLocks noChangeArrowheads="1"/>
          </p:cNvSpPr>
          <p:nvPr/>
        </p:nvSpPr>
        <p:spPr bwMode="auto">
          <a:xfrm>
            <a:off x="0" y="717550"/>
            <a:ext cx="89646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ea typeface="宋体" panose="02010600030101010101" pitchFamily="2" charset="-122"/>
              </a:rPr>
              <a:t>  </a:t>
            </a:r>
            <a:r>
              <a:rPr lang="en-US" altLang="zh-CN" sz="2400">
                <a:ea typeface="宋体" panose="02010600030101010101" pitchFamily="2" charset="-122"/>
              </a:rPr>
              <a:t>(1) </a:t>
            </a:r>
            <a:r>
              <a:rPr lang="zh-CN" altLang="en-US" sz="2400">
                <a:ea typeface="宋体" panose="02010600030101010101" pitchFamily="2" charset="-122"/>
              </a:rPr>
              <a:t>因为一个投影只能表示物体的一个方向的形状，通常用多面投影组合表达立体。</a:t>
            </a:r>
            <a:r>
              <a:rPr lang="zh-CN" altLang="en-US" sz="1800" i="1">
                <a:ea typeface="宋体" panose="02010600030101010101" pitchFamily="2" charset="-122"/>
              </a:rPr>
              <a:t>  </a:t>
            </a:r>
            <a:r>
              <a:rPr lang="en-US" altLang="zh-CN" sz="1800" i="1">
                <a:ea typeface="宋体" panose="02010600030101010101" pitchFamily="2" charset="-122"/>
              </a:rPr>
              <a:t>Because one projection only show the shape of the object with two dimensions, it can not represent the whole object. It is necessary to use multiple projections in engineering drawings.</a:t>
            </a:r>
          </a:p>
        </p:txBody>
      </p:sp>
      <p:sp>
        <p:nvSpPr>
          <p:cNvPr id="49188" name="Text Box 107"/>
          <p:cNvSpPr txBox="1">
            <a:spLocks noChangeArrowheads="1"/>
          </p:cNvSpPr>
          <p:nvPr/>
        </p:nvSpPr>
        <p:spPr bwMode="auto">
          <a:xfrm>
            <a:off x="0" y="0"/>
            <a:ext cx="9144000" cy="576263"/>
          </a:xfrm>
          <a:prstGeom prst="rect">
            <a:avLst/>
          </a:prstGeom>
          <a:solidFill>
            <a:srgbClr val="CCCCCC"/>
          </a:solidFill>
          <a:ln w="57150">
            <a:solidFill>
              <a:srgbClr val="CCCCCC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0">
                <a:ea typeface="微软雅黑" panose="020B0503020204020204" pitchFamily="34" charset="-122"/>
              </a:rPr>
              <a:t>5. </a:t>
            </a:r>
            <a:r>
              <a:rPr lang="zh-CN" altLang="en-US" sz="2800" b="0">
                <a:ea typeface="微软雅黑" panose="020B0503020204020204" pitchFamily="34" charset="-122"/>
              </a:rPr>
              <a:t>体的投影</a:t>
            </a:r>
            <a:r>
              <a:rPr lang="en-US" altLang="zh-CN" sz="2800" b="0">
                <a:ea typeface="微软雅黑" panose="020B0503020204020204" pitchFamily="34" charset="-122"/>
              </a:rPr>
              <a:t>—</a:t>
            </a:r>
            <a:r>
              <a:rPr lang="zh-CN" altLang="en-US" sz="2800" b="0">
                <a:ea typeface="微软雅黑" panose="020B0503020204020204" pitchFamily="34" charset="-122"/>
              </a:rPr>
              <a:t>视图 </a:t>
            </a:r>
            <a:r>
              <a:rPr lang="en-US" altLang="zh-CN" sz="2400" b="0">
                <a:ea typeface="微软雅黑" panose="020B0503020204020204" pitchFamily="34" charset="-122"/>
              </a:rPr>
              <a:t>Projections of Solid—Views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3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0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03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03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3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3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3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3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03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3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03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08" grpId="0" animBg="1"/>
      <p:bldP spid="103509" grpId="0" animBg="1"/>
      <p:bldP spid="103510" grpId="0" animBg="1"/>
      <p:bldP spid="103511" grpId="0" animBg="1"/>
      <p:bldP spid="103512" grpId="0" animBg="1"/>
      <p:bldP spid="103513" grpId="0" animBg="1"/>
      <p:bldP spid="103514" grpId="0" animBg="1"/>
      <p:bldP spid="103515" grpId="0" animBg="1"/>
      <p:bldP spid="103516" grpId="0" animBg="1"/>
      <p:bldP spid="103522" grpId="0" animBg="1"/>
      <p:bldP spid="103523" grpId="0" animBg="1"/>
      <p:bldP spid="103524" grpId="0" animBg="1"/>
      <p:bldP spid="103525" grpId="0" animBg="1"/>
      <p:bldP spid="103526" grpId="0" animBg="1"/>
      <p:bldP spid="103527" grpId="0" animBg="1"/>
      <p:bldP spid="103528" grpId="0" animBg="1"/>
      <p:bldP spid="103529" grpId="0" animBg="1"/>
      <p:bldP spid="103530" grpId="0" animBg="1"/>
      <p:bldP spid="103537" grpId="0" animBg="1"/>
      <p:bldP spid="103538" grpId="0" animBg="1"/>
      <p:bldP spid="103539" grpId="0" animBg="1"/>
      <p:bldP spid="103540" grpId="0" animBg="1"/>
      <p:bldP spid="103546" grpId="0" animBg="1"/>
      <p:bldP spid="103547" grpId="0" animBg="1"/>
      <p:bldP spid="1035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50913" y="882650"/>
            <a:ext cx="4003675" cy="3060700"/>
            <a:chOff x="709" y="1836"/>
            <a:chExt cx="2522" cy="1928"/>
          </a:xfrm>
        </p:grpSpPr>
        <p:sp>
          <p:nvSpPr>
            <p:cNvPr id="50298" name="Freeform 3"/>
            <p:cNvSpPr>
              <a:spLocks noChangeArrowheads="1"/>
            </p:cNvSpPr>
            <p:nvPr/>
          </p:nvSpPr>
          <p:spPr bwMode="auto">
            <a:xfrm>
              <a:off x="709" y="2895"/>
              <a:ext cx="2522" cy="816"/>
            </a:xfrm>
            <a:custGeom>
              <a:avLst/>
              <a:gdLst>
                <a:gd name="T0" fmla="*/ 0 w 2522"/>
                <a:gd name="T1" fmla="*/ 0 h 816"/>
                <a:gd name="T2" fmla="*/ 1700 w 2522"/>
                <a:gd name="T3" fmla="*/ 0 h 816"/>
                <a:gd name="T4" fmla="*/ 2522 w 2522"/>
                <a:gd name="T5" fmla="*/ 816 h 816"/>
                <a:gd name="T6" fmla="*/ 818 w 2522"/>
                <a:gd name="T7" fmla="*/ 813 h 816"/>
                <a:gd name="T8" fmla="*/ 0 w 2522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2" h="816">
                  <a:moveTo>
                    <a:pt x="0" y="0"/>
                  </a:moveTo>
                  <a:lnTo>
                    <a:pt x="1700" y="0"/>
                  </a:lnTo>
                  <a:lnTo>
                    <a:pt x="2522" y="816"/>
                  </a:lnTo>
                  <a:lnTo>
                    <a:pt x="818" y="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99" name="Rectangle 4"/>
            <p:cNvSpPr>
              <a:spLocks noChangeArrowheads="1"/>
            </p:cNvSpPr>
            <p:nvPr/>
          </p:nvSpPr>
          <p:spPr bwMode="auto">
            <a:xfrm>
              <a:off x="709" y="1845"/>
              <a:ext cx="1708" cy="105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50300" name="Freeform 5"/>
            <p:cNvSpPr>
              <a:spLocks noChangeArrowheads="1"/>
            </p:cNvSpPr>
            <p:nvPr/>
          </p:nvSpPr>
          <p:spPr bwMode="auto">
            <a:xfrm>
              <a:off x="2408" y="1836"/>
              <a:ext cx="813" cy="1868"/>
            </a:xfrm>
            <a:custGeom>
              <a:avLst/>
              <a:gdLst>
                <a:gd name="T0" fmla="*/ 0 w 813"/>
                <a:gd name="T1" fmla="*/ 1052 h 1868"/>
                <a:gd name="T2" fmla="*/ 813 w 813"/>
                <a:gd name="T3" fmla="*/ 1868 h 1868"/>
                <a:gd name="T4" fmla="*/ 813 w 813"/>
                <a:gd name="T5" fmla="*/ 813 h 1868"/>
                <a:gd name="T6" fmla="*/ 0 w 813"/>
                <a:gd name="T7" fmla="*/ 0 h 1868"/>
                <a:gd name="T8" fmla="*/ 0 w 813"/>
                <a:gd name="T9" fmla="*/ 1052 h 1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3" h="1868">
                  <a:moveTo>
                    <a:pt x="0" y="1052"/>
                  </a:moveTo>
                  <a:lnTo>
                    <a:pt x="813" y="1868"/>
                  </a:lnTo>
                  <a:lnTo>
                    <a:pt x="813" y="813"/>
                  </a:lnTo>
                  <a:lnTo>
                    <a:pt x="0" y="0"/>
                  </a:lnTo>
                  <a:lnTo>
                    <a:pt x="0" y="1052"/>
                  </a:ln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301" name="Text Box 6"/>
            <p:cNvSpPr txBox="1">
              <a:spLocks noChangeArrowheads="1"/>
            </p:cNvSpPr>
            <p:nvPr/>
          </p:nvSpPr>
          <p:spPr bwMode="auto">
            <a:xfrm>
              <a:off x="727" y="1873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V</a:t>
              </a:r>
            </a:p>
          </p:txBody>
        </p:sp>
        <p:sp>
          <p:nvSpPr>
            <p:cNvPr id="50302" name="Text Box 7"/>
            <p:cNvSpPr txBox="1">
              <a:spLocks noChangeArrowheads="1"/>
            </p:cNvSpPr>
            <p:nvPr/>
          </p:nvSpPr>
          <p:spPr bwMode="auto">
            <a:xfrm rot="-32410">
              <a:off x="2933" y="2532"/>
              <a:ext cx="2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W</a:t>
              </a:r>
            </a:p>
          </p:txBody>
        </p:sp>
        <p:sp>
          <p:nvSpPr>
            <p:cNvPr id="50303" name="Text Box 8"/>
            <p:cNvSpPr txBox="1">
              <a:spLocks noChangeArrowheads="1"/>
            </p:cNvSpPr>
            <p:nvPr/>
          </p:nvSpPr>
          <p:spPr bwMode="auto">
            <a:xfrm rot="-156909">
              <a:off x="1480" y="3437"/>
              <a:ext cx="2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800"/>
                <a:t>H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395413" y="1230313"/>
            <a:ext cx="1658937" cy="847725"/>
            <a:chOff x="664" y="1938"/>
            <a:chExt cx="1045" cy="534"/>
          </a:xfrm>
        </p:grpSpPr>
        <p:grpSp>
          <p:nvGrpSpPr>
            <p:cNvPr id="50283" name="Group 10"/>
            <p:cNvGrpSpPr>
              <a:grpSpLocks/>
            </p:cNvGrpSpPr>
            <p:nvPr/>
          </p:nvGrpSpPr>
          <p:grpSpPr bwMode="auto">
            <a:xfrm>
              <a:off x="664" y="1943"/>
              <a:ext cx="791" cy="305"/>
              <a:chOff x="664" y="1969"/>
              <a:chExt cx="791" cy="305"/>
            </a:xfrm>
          </p:grpSpPr>
          <p:sp>
            <p:nvSpPr>
              <p:cNvPr id="50291" name="Line 11"/>
              <p:cNvSpPr>
                <a:spLocks noChangeShapeType="1"/>
              </p:cNvSpPr>
              <p:nvPr/>
            </p:nvSpPr>
            <p:spPr bwMode="auto">
              <a:xfrm flipH="1">
                <a:off x="664" y="2267"/>
                <a:ext cx="791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92" name="Line 12"/>
              <p:cNvSpPr>
                <a:spLocks noChangeShapeType="1"/>
              </p:cNvSpPr>
              <p:nvPr/>
            </p:nvSpPr>
            <p:spPr bwMode="auto">
              <a:xfrm flipV="1">
                <a:off x="671" y="2180"/>
                <a:ext cx="0" cy="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93" name="Line 13"/>
              <p:cNvSpPr>
                <a:spLocks noChangeShapeType="1"/>
              </p:cNvSpPr>
              <p:nvPr/>
            </p:nvSpPr>
            <p:spPr bwMode="auto">
              <a:xfrm flipV="1">
                <a:off x="1447" y="1969"/>
                <a:ext cx="0" cy="30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94" name="Line 14"/>
              <p:cNvSpPr>
                <a:spLocks noChangeShapeType="1"/>
              </p:cNvSpPr>
              <p:nvPr/>
            </p:nvSpPr>
            <p:spPr bwMode="auto">
              <a:xfrm flipH="1">
                <a:off x="1128" y="1976"/>
                <a:ext cx="31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95" name="Line 15"/>
              <p:cNvSpPr>
                <a:spLocks noChangeShapeType="1"/>
              </p:cNvSpPr>
              <p:nvPr/>
            </p:nvSpPr>
            <p:spPr bwMode="auto">
              <a:xfrm flipV="1">
                <a:off x="976" y="2042"/>
                <a:ext cx="0" cy="1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96" name="Freeform 16"/>
              <p:cNvSpPr>
                <a:spLocks noChangeArrowheads="1"/>
              </p:cNvSpPr>
              <p:nvPr/>
            </p:nvSpPr>
            <p:spPr bwMode="auto">
              <a:xfrm>
                <a:off x="985" y="1972"/>
                <a:ext cx="144" cy="67"/>
              </a:xfrm>
              <a:custGeom>
                <a:avLst/>
                <a:gdLst>
                  <a:gd name="T0" fmla="*/ 0 w 144"/>
                  <a:gd name="T1" fmla="*/ 67 h 67"/>
                  <a:gd name="T2" fmla="*/ 144 w 144"/>
                  <a:gd name="T3" fmla="*/ 0 h 6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44" h="67">
                    <a:moveTo>
                      <a:pt x="0" y="67"/>
                    </a:moveTo>
                    <a:lnTo>
                      <a:pt x="144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97" name="Freeform 17"/>
              <p:cNvSpPr>
                <a:spLocks noChangeArrowheads="1"/>
              </p:cNvSpPr>
              <p:nvPr/>
            </p:nvSpPr>
            <p:spPr bwMode="auto">
              <a:xfrm>
                <a:off x="665" y="2177"/>
                <a:ext cx="786" cy="1"/>
              </a:xfrm>
              <a:custGeom>
                <a:avLst/>
                <a:gdLst>
                  <a:gd name="T0" fmla="*/ 0 w 786"/>
                  <a:gd name="T1" fmla="*/ 0 h 1"/>
                  <a:gd name="T2" fmla="*/ 786 w 786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86" h="1">
                    <a:moveTo>
                      <a:pt x="0" y="0"/>
                    </a:moveTo>
                    <a:lnTo>
                      <a:pt x="786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284" name="Group 18"/>
            <p:cNvGrpSpPr>
              <a:grpSpLocks/>
            </p:cNvGrpSpPr>
            <p:nvPr/>
          </p:nvGrpSpPr>
          <p:grpSpPr bwMode="auto">
            <a:xfrm>
              <a:off x="665" y="1938"/>
              <a:ext cx="1044" cy="534"/>
              <a:chOff x="665" y="1964"/>
              <a:chExt cx="1044" cy="534"/>
            </a:xfrm>
          </p:grpSpPr>
          <p:sp>
            <p:nvSpPr>
              <p:cNvPr id="50285" name="Freeform 19"/>
              <p:cNvSpPr>
                <a:spLocks noChangeArrowheads="1"/>
              </p:cNvSpPr>
              <p:nvPr/>
            </p:nvSpPr>
            <p:spPr bwMode="auto">
              <a:xfrm>
                <a:off x="676" y="2269"/>
                <a:ext cx="228" cy="229"/>
              </a:xfrm>
              <a:custGeom>
                <a:avLst/>
                <a:gdLst>
                  <a:gd name="T0" fmla="*/ 228 w 228"/>
                  <a:gd name="T1" fmla="*/ 229 h 229"/>
                  <a:gd name="T2" fmla="*/ 0 w 228"/>
                  <a:gd name="T3" fmla="*/ 0 h 22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28" h="229">
                    <a:moveTo>
                      <a:pt x="228" y="229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6" name="Line 20"/>
              <p:cNvSpPr>
                <a:spLocks noChangeShapeType="1"/>
              </p:cNvSpPr>
              <p:nvPr/>
            </p:nvSpPr>
            <p:spPr bwMode="auto">
              <a:xfrm flipH="1" flipV="1">
                <a:off x="665" y="2161"/>
                <a:ext cx="241" cy="241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7" name="Line 21"/>
              <p:cNvSpPr>
                <a:spLocks noChangeShapeType="1"/>
              </p:cNvSpPr>
              <p:nvPr/>
            </p:nvSpPr>
            <p:spPr bwMode="auto">
              <a:xfrm flipH="1" flipV="1">
                <a:off x="1145" y="1987"/>
                <a:ext cx="226" cy="226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8" name="Freeform 22"/>
              <p:cNvSpPr>
                <a:spLocks noChangeArrowheads="1"/>
              </p:cNvSpPr>
              <p:nvPr/>
            </p:nvSpPr>
            <p:spPr bwMode="auto">
              <a:xfrm>
                <a:off x="1447" y="1964"/>
                <a:ext cx="262" cy="262"/>
              </a:xfrm>
              <a:custGeom>
                <a:avLst/>
                <a:gdLst>
                  <a:gd name="T0" fmla="*/ 262 w 262"/>
                  <a:gd name="T1" fmla="*/ 262 h 262"/>
                  <a:gd name="T2" fmla="*/ 0 w 262"/>
                  <a:gd name="T3" fmla="*/ 0 h 26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62" h="262">
                    <a:moveTo>
                      <a:pt x="262" y="262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9" name="Line 23"/>
              <p:cNvSpPr>
                <a:spLocks noChangeShapeType="1"/>
              </p:cNvSpPr>
              <p:nvPr/>
            </p:nvSpPr>
            <p:spPr bwMode="auto">
              <a:xfrm flipH="1" flipV="1">
                <a:off x="978" y="2162"/>
                <a:ext cx="240" cy="24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90" name="Line 24"/>
              <p:cNvSpPr>
                <a:spLocks noChangeShapeType="1"/>
              </p:cNvSpPr>
              <p:nvPr/>
            </p:nvSpPr>
            <p:spPr bwMode="auto">
              <a:xfrm flipH="1" flipV="1">
                <a:off x="963" y="2031"/>
                <a:ext cx="255" cy="255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784350" y="1625600"/>
            <a:ext cx="1685925" cy="889000"/>
            <a:chOff x="909" y="2187"/>
            <a:chExt cx="1062" cy="560"/>
          </a:xfrm>
        </p:grpSpPr>
        <p:sp>
          <p:nvSpPr>
            <p:cNvPr id="50260" name="Freeform 26"/>
            <p:cNvSpPr>
              <a:spLocks noChangeArrowheads="1"/>
            </p:cNvSpPr>
            <p:nvPr/>
          </p:nvSpPr>
          <p:spPr bwMode="auto">
            <a:xfrm>
              <a:off x="911" y="2195"/>
              <a:ext cx="1060" cy="545"/>
            </a:xfrm>
            <a:custGeom>
              <a:avLst/>
              <a:gdLst>
                <a:gd name="T0" fmla="*/ 0 w 1060"/>
                <a:gd name="T1" fmla="*/ 181 h 545"/>
                <a:gd name="T2" fmla="*/ 298 w 1060"/>
                <a:gd name="T3" fmla="*/ 181 h 545"/>
                <a:gd name="T4" fmla="*/ 312 w 1060"/>
                <a:gd name="T5" fmla="*/ 65 h 545"/>
                <a:gd name="T6" fmla="*/ 443 w 1060"/>
                <a:gd name="T7" fmla="*/ 0 h 545"/>
                <a:gd name="T8" fmla="*/ 771 w 1060"/>
                <a:gd name="T9" fmla="*/ 0 h 545"/>
                <a:gd name="T10" fmla="*/ 843 w 1060"/>
                <a:gd name="T11" fmla="*/ 58 h 545"/>
                <a:gd name="T12" fmla="*/ 843 w 1060"/>
                <a:gd name="T13" fmla="*/ 254 h 545"/>
                <a:gd name="T14" fmla="*/ 1060 w 1060"/>
                <a:gd name="T15" fmla="*/ 474 h 545"/>
                <a:gd name="T16" fmla="*/ 1054 w 1060"/>
                <a:gd name="T17" fmla="*/ 545 h 545"/>
                <a:gd name="T18" fmla="*/ 283 w 1060"/>
                <a:gd name="T19" fmla="*/ 545 h 545"/>
                <a:gd name="T20" fmla="*/ 0 w 1060"/>
                <a:gd name="T21" fmla="*/ 283 h 545"/>
                <a:gd name="T22" fmla="*/ 0 w 1060"/>
                <a:gd name="T23" fmla="*/ 181 h 5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60" h="545">
                  <a:moveTo>
                    <a:pt x="0" y="181"/>
                  </a:moveTo>
                  <a:lnTo>
                    <a:pt x="298" y="181"/>
                  </a:lnTo>
                  <a:lnTo>
                    <a:pt x="312" y="65"/>
                  </a:lnTo>
                  <a:lnTo>
                    <a:pt x="443" y="0"/>
                  </a:lnTo>
                  <a:lnTo>
                    <a:pt x="771" y="0"/>
                  </a:lnTo>
                  <a:lnTo>
                    <a:pt x="843" y="58"/>
                  </a:lnTo>
                  <a:lnTo>
                    <a:pt x="843" y="254"/>
                  </a:lnTo>
                  <a:lnTo>
                    <a:pt x="1060" y="474"/>
                  </a:lnTo>
                  <a:lnTo>
                    <a:pt x="1054" y="545"/>
                  </a:lnTo>
                  <a:lnTo>
                    <a:pt x="283" y="545"/>
                  </a:lnTo>
                  <a:lnTo>
                    <a:pt x="0" y="283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FF5050"/>
            </a:solidFill>
            <a:ln w="127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0261" name="Group 27"/>
            <p:cNvGrpSpPr>
              <a:grpSpLocks/>
            </p:cNvGrpSpPr>
            <p:nvPr/>
          </p:nvGrpSpPr>
          <p:grpSpPr bwMode="auto">
            <a:xfrm>
              <a:off x="909" y="2187"/>
              <a:ext cx="1062" cy="560"/>
              <a:chOff x="909" y="2187"/>
              <a:chExt cx="1062" cy="560"/>
            </a:xfrm>
          </p:grpSpPr>
          <p:sp>
            <p:nvSpPr>
              <p:cNvPr id="50262" name="Line 28"/>
              <p:cNvSpPr>
                <a:spLocks noChangeShapeType="1"/>
              </p:cNvSpPr>
              <p:nvPr/>
            </p:nvSpPr>
            <p:spPr bwMode="auto">
              <a:xfrm flipH="1" flipV="1">
                <a:off x="1361" y="2187"/>
                <a:ext cx="66" cy="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63" name="Freeform 29"/>
              <p:cNvSpPr>
                <a:spLocks noChangeArrowheads="1"/>
              </p:cNvSpPr>
              <p:nvPr/>
            </p:nvSpPr>
            <p:spPr bwMode="auto">
              <a:xfrm>
                <a:off x="1189" y="2655"/>
                <a:ext cx="3" cy="85"/>
              </a:xfrm>
              <a:custGeom>
                <a:avLst/>
                <a:gdLst>
                  <a:gd name="T0" fmla="*/ 3 w 3"/>
                  <a:gd name="T1" fmla="*/ 0 h 85"/>
                  <a:gd name="T2" fmla="*/ 0 w 3"/>
                  <a:gd name="T3" fmla="*/ 85 h 8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" h="85">
                    <a:moveTo>
                      <a:pt x="3" y="0"/>
                    </a:moveTo>
                    <a:lnTo>
                      <a:pt x="0" y="8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64" name="Freeform 30"/>
              <p:cNvSpPr>
                <a:spLocks noChangeArrowheads="1"/>
              </p:cNvSpPr>
              <p:nvPr/>
            </p:nvSpPr>
            <p:spPr bwMode="auto">
              <a:xfrm>
                <a:off x="914" y="2371"/>
                <a:ext cx="2" cy="106"/>
              </a:xfrm>
              <a:custGeom>
                <a:avLst/>
                <a:gdLst>
                  <a:gd name="T0" fmla="*/ 0 w 2"/>
                  <a:gd name="T1" fmla="*/ 106 h 106"/>
                  <a:gd name="T2" fmla="*/ 2 w 2"/>
                  <a:gd name="T3" fmla="*/ 0 h 10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" h="106">
                    <a:moveTo>
                      <a:pt x="0" y="106"/>
                    </a:moveTo>
                    <a:lnTo>
                      <a:pt x="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65" name="Line 31"/>
              <p:cNvSpPr>
                <a:spLocks noChangeShapeType="1"/>
              </p:cNvSpPr>
              <p:nvPr/>
            </p:nvSpPr>
            <p:spPr bwMode="auto">
              <a:xfrm>
                <a:off x="1292" y="2445"/>
                <a:ext cx="4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66" name="Line 32"/>
              <p:cNvSpPr>
                <a:spLocks noChangeShapeType="1"/>
              </p:cNvSpPr>
              <p:nvPr/>
            </p:nvSpPr>
            <p:spPr bwMode="auto">
              <a:xfrm flipV="1">
                <a:off x="1757" y="2251"/>
                <a:ext cx="0" cy="2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67" name="Freeform 33"/>
              <p:cNvSpPr>
                <a:spLocks noChangeArrowheads="1"/>
              </p:cNvSpPr>
              <p:nvPr/>
            </p:nvSpPr>
            <p:spPr bwMode="auto">
              <a:xfrm>
                <a:off x="1296" y="2246"/>
                <a:ext cx="124" cy="65"/>
              </a:xfrm>
              <a:custGeom>
                <a:avLst/>
                <a:gdLst>
                  <a:gd name="T0" fmla="*/ 124 w 124"/>
                  <a:gd name="T1" fmla="*/ 0 h 65"/>
                  <a:gd name="T2" fmla="*/ 0 w 124"/>
                  <a:gd name="T3" fmla="*/ 65 h 6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24" h="65">
                    <a:moveTo>
                      <a:pt x="124" y="0"/>
                    </a:moveTo>
                    <a:lnTo>
                      <a:pt x="0" y="6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68" name="Freeform 34"/>
              <p:cNvSpPr>
                <a:spLocks noChangeArrowheads="1"/>
              </p:cNvSpPr>
              <p:nvPr/>
            </p:nvSpPr>
            <p:spPr bwMode="auto">
              <a:xfrm>
                <a:off x="1223" y="2187"/>
                <a:ext cx="139" cy="66"/>
              </a:xfrm>
              <a:custGeom>
                <a:avLst/>
                <a:gdLst>
                  <a:gd name="T0" fmla="*/ 139 w 139"/>
                  <a:gd name="T1" fmla="*/ 0 h 66"/>
                  <a:gd name="T2" fmla="*/ 0 w 139"/>
                  <a:gd name="T3" fmla="*/ 66 h 6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39" h="66">
                    <a:moveTo>
                      <a:pt x="139" y="0"/>
                    </a:moveTo>
                    <a:lnTo>
                      <a:pt x="0" y="6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69" name="Line 35"/>
              <p:cNvSpPr>
                <a:spLocks noChangeShapeType="1"/>
              </p:cNvSpPr>
              <p:nvPr/>
            </p:nvSpPr>
            <p:spPr bwMode="auto">
              <a:xfrm>
                <a:off x="1359" y="2189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0" name="Line 36"/>
              <p:cNvSpPr>
                <a:spLocks noChangeShapeType="1"/>
              </p:cNvSpPr>
              <p:nvPr/>
            </p:nvSpPr>
            <p:spPr bwMode="auto">
              <a:xfrm>
                <a:off x="1428" y="2251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1" name="Freeform 37"/>
              <p:cNvSpPr>
                <a:spLocks noChangeArrowheads="1"/>
              </p:cNvSpPr>
              <p:nvPr/>
            </p:nvSpPr>
            <p:spPr bwMode="auto">
              <a:xfrm>
                <a:off x="1289" y="2304"/>
                <a:ext cx="1" cy="152"/>
              </a:xfrm>
              <a:custGeom>
                <a:avLst/>
                <a:gdLst>
                  <a:gd name="T0" fmla="*/ 0 w 1"/>
                  <a:gd name="T1" fmla="*/ 0 h 152"/>
                  <a:gd name="T2" fmla="*/ 0 w 1"/>
                  <a:gd name="T3" fmla="*/ 152 h 15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52">
                    <a:moveTo>
                      <a:pt x="0" y="0"/>
                    </a:moveTo>
                    <a:lnTo>
                      <a:pt x="0" y="15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2" name="Freeform 38"/>
              <p:cNvSpPr>
                <a:spLocks noChangeArrowheads="1"/>
              </p:cNvSpPr>
              <p:nvPr/>
            </p:nvSpPr>
            <p:spPr bwMode="auto">
              <a:xfrm>
                <a:off x="1216" y="2253"/>
                <a:ext cx="1" cy="122"/>
              </a:xfrm>
              <a:custGeom>
                <a:avLst/>
                <a:gdLst>
                  <a:gd name="T0" fmla="*/ 0 w 1"/>
                  <a:gd name="T1" fmla="*/ 0 h 122"/>
                  <a:gd name="T2" fmla="*/ 1 w 1"/>
                  <a:gd name="T3" fmla="*/ 122 h 12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22">
                    <a:moveTo>
                      <a:pt x="0" y="0"/>
                    </a:moveTo>
                    <a:lnTo>
                      <a:pt x="1" y="12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3" name="Freeform 39"/>
              <p:cNvSpPr>
                <a:spLocks noChangeArrowheads="1"/>
              </p:cNvSpPr>
              <p:nvPr/>
            </p:nvSpPr>
            <p:spPr bwMode="auto">
              <a:xfrm>
                <a:off x="909" y="2466"/>
                <a:ext cx="284" cy="276"/>
              </a:xfrm>
              <a:custGeom>
                <a:avLst/>
                <a:gdLst>
                  <a:gd name="T0" fmla="*/ 0 w 284"/>
                  <a:gd name="T1" fmla="*/ 0 h 276"/>
                  <a:gd name="T2" fmla="*/ 284 w 284"/>
                  <a:gd name="T3" fmla="*/ 276 h 27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84" h="276">
                    <a:moveTo>
                      <a:pt x="0" y="0"/>
                    </a:moveTo>
                    <a:lnTo>
                      <a:pt x="284" y="27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4" name="Line 40"/>
              <p:cNvSpPr>
                <a:spLocks noChangeShapeType="1"/>
              </p:cNvSpPr>
              <p:nvPr/>
            </p:nvSpPr>
            <p:spPr bwMode="auto">
              <a:xfrm>
                <a:off x="1187" y="2660"/>
                <a:ext cx="7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5" name="Line 41"/>
              <p:cNvSpPr>
                <a:spLocks noChangeShapeType="1"/>
              </p:cNvSpPr>
              <p:nvPr/>
            </p:nvSpPr>
            <p:spPr bwMode="auto">
              <a:xfrm>
                <a:off x="1965" y="2660"/>
                <a:ext cx="0" cy="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6" name="Freeform 42"/>
              <p:cNvSpPr>
                <a:spLocks noChangeArrowheads="1"/>
              </p:cNvSpPr>
              <p:nvPr/>
            </p:nvSpPr>
            <p:spPr bwMode="auto">
              <a:xfrm>
                <a:off x="1180" y="2740"/>
                <a:ext cx="787" cy="1"/>
              </a:xfrm>
              <a:custGeom>
                <a:avLst/>
                <a:gdLst>
                  <a:gd name="T0" fmla="*/ 0 w 787"/>
                  <a:gd name="T1" fmla="*/ 0 h 1"/>
                  <a:gd name="T2" fmla="*/ 787 w 787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87" h="1">
                    <a:moveTo>
                      <a:pt x="0" y="0"/>
                    </a:moveTo>
                    <a:lnTo>
                      <a:pt x="787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7" name="Freeform 43"/>
              <p:cNvSpPr>
                <a:spLocks noChangeArrowheads="1"/>
              </p:cNvSpPr>
              <p:nvPr/>
            </p:nvSpPr>
            <p:spPr bwMode="auto">
              <a:xfrm>
                <a:off x="918" y="2376"/>
                <a:ext cx="278" cy="276"/>
              </a:xfrm>
              <a:custGeom>
                <a:avLst/>
                <a:gdLst>
                  <a:gd name="T0" fmla="*/ 0 w 278"/>
                  <a:gd name="T1" fmla="*/ 0 h 276"/>
                  <a:gd name="T2" fmla="*/ 278 w 278"/>
                  <a:gd name="T3" fmla="*/ 276 h 27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8" h="276">
                    <a:moveTo>
                      <a:pt x="0" y="0"/>
                    </a:moveTo>
                    <a:lnTo>
                      <a:pt x="278" y="27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8" name="Freeform 44"/>
              <p:cNvSpPr>
                <a:spLocks noChangeArrowheads="1"/>
              </p:cNvSpPr>
              <p:nvPr/>
            </p:nvSpPr>
            <p:spPr bwMode="auto">
              <a:xfrm>
                <a:off x="1754" y="2442"/>
                <a:ext cx="217" cy="220"/>
              </a:xfrm>
              <a:custGeom>
                <a:avLst/>
                <a:gdLst>
                  <a:gd name="T0" fmla="*/ 217 w 217"/>
                  <a:gd name="T1" fmla="*/ 220 h 220"/>
                  <a:gd name="T2" fmla="*/ 0 w 217"/>
                  <a:gd name="T3" fmla="*/ 0 h 22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7" h="220">
                    <a:moveTo>
                      <a:pt x="217" y="22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79" name="Freeform 45"/>
              <p:cNvSpPr>
                <a:spLocks noChangeArrowheads="1"/>
              </p:cNvSpPr>
              <p:nvPr/>
            </p:nvSpPr>
            <p:spPr bwMode="auto">
              <a:xfrm>
                <a:off x="1209" y="2369"/>
                <a:ext cx="77" cy="77"/>
              </a:xfrm>
              <a:custGeom>
                <a:avLst/>
                <a:gdLst>
                  <a:gd name="T0" fmla="*/ 77 w 77"/>
                  <a:gd name="T1" fmla="*/ 77 h 77"/>
                  <a:gd name="T2" fmla="*/ 0 w 77"/>
                  <a:gd name="T3" fmla="*/ 0 h 7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7" h="77">
                    <a:moveTo>
                      <a:pt x="77" y="77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0" name="Freeform 46"/>
              <p:cNvSpPr>
                <a:spLocks noChangeArrowheads="1"/>
              </p:cNvSpPr>
              <p:nvPr/>
            </p:nvSpPr>
            <p:spPr bwMode="auto">
              <a:xfrm>
                <a:off x="914" y="2375"/>
                <a:ext cx="302" cy="2"/>
              </a:xfrm>
              <a:custGeom>
                <a:avLst/>
                <a:gdLst>
                  <a:gd name="T0" fmla="*/ 0 w 302"/>
                  <a:gd name="T1" fmla="*/ 0 h 2"/>
                  <a:gd name="T2" fmla="*/ 302 w 302"/>
                  <a:gd name="T3" fmla="*/ 2 h 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02" h="2">
                    <a:moveTo>
                      <a:pt x="0" y="0"/>
                    </a:moveTo>
                    <a:lnTo>
                      <a:pt x="302" y="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1" name="Freeform 47"/>
              <p:cNvSpPr>
                <a:spLocks noChangeArrowheads="1"/>
              </p:cNvSpPr>
              <p:nvPr/>
            </p:nvSpPr>
            <p:spPr bwMode="auto">
              <a:xfrm>
                <a:off x="1689" y="2187"/>
                <a:ext cx="73" cy="66"/>
              </a:xfrm>
              <a:custGeom>
                <a:avLst/>
                <a:gdLst>
                  <a:gd name="T0" fmla="*/ 73 w 73"/>
                  <a:gd name="T1" fmla="*/ 66 h 66"/>
                  <a:gd name="T2" fmla="*/ 0 w 73"/>
                  <a:gd name="T3" fmla="*/ 0 h 6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3" h="66">
                    <a:moveTo>
                      <a:pt x="73" y="66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82" name="Freeform 48"/>
              <p:cNvSpPr>
                <a:spLocks noChangeArrowheads="1"/>
              </p:cNvSpPr>
              <p:nvPr/>
            </p:nvSpPr>
            <p:spPr bwMode="auto">
              <a:xfrm>
                <a:off x="1231" y="2260"/>
                <a:ext cx="59" cy="59"/>
              </a:xfrm>
              <a:custGeom>
                <a:avLst/>
                <a:gdLst>
                  <a:gd name="T0" fmla="*/ 59 w 59"/>
                  <a:gd name="T1" fmla="*/ 59 h 59"/>
                  <a:gd name="T2" fmla="*/ 0 w 59"/>
                  <a:gd name="T3" fmla="*/ 0 h 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9" h="59">
                    <a:moveTo>
                      <a:pt x="59" y="59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Group 49"/>
          <p:cNvGrpSpPr>
            <a:grpSpLocks/>
          </p:cNvGrpSpPr>
          <p:nvPr/>
        </p:nvGrpSpPr>
        <p:grpSpPr bwMode="auto">
          <a:xfrm>
            <a:off x="1768475" y="1741488"/>
            <a:ext cx="1697038" cy="1619250"/>
            <a:chOff x="1042" y="2260"/>
            <a:chExt cx="1069" cy="1020"/>
          </a:xfrm>
        </p:grpSpPr>
        <p:grpSp>
          <p:nvGrpSpPr>
            <p:cNvPr id="50243" name="Group 50"/>
            <p:cNvGrpSpPr>
              <a:grpSpLocks/>
            </p:cNvGrpSpPr>
            <p:nvPr/>
          </p:nvGrpSpPr>
          <p:grpSpPr bwMode="auto">
            <a:xfrm>
              <a:off x="1042" y="2999"/>
              <a:ext cx="1069" cy="281"/>
              <a:chOff x="1042" y="2999"/>
              <a:chExt cx="1069" cy="281"/>
            </a:xfrm>
          </p:grpSpPr>
          <p:sp>
            <p:nvSpPr>
              <p:cNvPr id="50253" name="Line 51"/>
              <p:cNvSpPr>
                <a:spLocks noChangeShapeType="1"/>
              </p:cNvSpPr>
              <p:nvPr/>
            </p:nvSpPr>
            <p:spPr bwMode="auto">
              <a:xfrm>
                <a:off x="1327" y="3273"/>
                <a:ext cx="7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4" name="Line 52"/>
              <p:cNvSpPr>
                <a:spLocks noChangeShapeType="1"/>
              </p:cNvSpPr>
              <p:nvPr/>
            </p:nvSpPr>
            <p:spPr bwMode="auto">
              <a:xfrm>
                <a:off x="1042" y="2999"/>
                <a:ext cx="7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5" name="Freeform 53"/>
              <p:cNvSpPr>
                <a:spLocks noChangeArrowheads="1"/>
              </p:cNvSpPr>
              <p:nvPr/>
            </p:nvSpPr>
            <p:spPr bwMode="auto">
              <a:xfrm>
                <a:off x="1049" y="3001"/>
                <a:ext cx="282" cy="279"/>
              </a:xfrm>
              <a:custGeom>
                <a:avLst/>
                <a:gdLst>
                  <a:gd name="T0" fmla="*/ 0 w 282"/>
                  <a:gd name="T1" fmla="*/ 0 h 279"/>
                  <a:gd name="T2" fmla="*/ 282 w 282"/>
                  <a:gd name="T3" fmla="*/ 279 h 27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82" h="279">
                    <a:moveTo>
                      <a:pt x="0" y="0"/>
                    </a:moveTo>
                    <a:lnTo>
                      <a:pt x="282" y="279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6" name="Freeform 54"/>
              <p:cNvSpPr>
                <a:spLocks noChangeArrowheads="1"/>
              </p:cNvSpPr>
              <p:nvPr/>
            </p:nvSpPr>
            <p:spPr bwMode="auto">
              <a:xfrm>
                <a:off x="1837" y="3000"/>
                <a:ext cx="272" cy="273"/>
              </a:xfrm>
              <a:custGeom>
                <a:avLst/>
                <a:gdLst>
                  <a:gd name="T0" fmla="*/ 0 w 272"/>
                  <a:gd name="T1" fmla="*/ 0 h 273"/>
                  <a:gd name="T2" fmla="*/ 272 w 272"/>
                  <a:gd name="T3" fmla="*/ 273 h 27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2" h="273">
                    <a:moveTo>
                      <a:pt x="0" y="0"/>
                    </a:moveTo>
                    <a:lnTo>
                      <a:pt x="272" y="273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7" name="Line 55"/>
              <p:cNvSpPr>
                <a:spLocks noChangeShapeType="1"/>
              </p:cNvSpPr>
              <p:nvPr/>
            </p:nvSpPr>
            <p:spPr bwMode="auto">
              <a:xfrm>
                <a:off x="1361" y="3001"/>
                <a:ext cx="80" cy="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8" name="Line 56"/>
              <p:cNvSpPr>
                <a:spLocks noChangeShapeType="1"/>
              </p:cNvSpPr>
              <p:nvPr/>
            </p:nvSpPr>
            <p:spPr bwMode="auto">
              <a:xfrm>
                <a:off x="1434" y="3074"/>
                <a:ext cx="48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9" name="Freeform 57"/>
              <p:cNvSpPr>
                <a:spLocks noChangeArrowheads="1"/>
              </p:cNvSpPr>
              <p:nvPr/>
            </p:nvSpPr>
            <p:spPr bwMode="auto">
              <a:xfrm>
                <a:off x="1499" y="3001"/>
                <a:ext cx="75" cy="74"/>
              </a:xfrm>
              <a:custGeom>
                <a:avLst/>
                <a:gdLst>
                  <a:gd name="T0" fmla="*/ 0 w 75"/>
                  <a:gd name="T1" fmla="*/ 0 h 74"/>
                  <a:gd name="T2" fmla="*/ 75 w 75"/>
                  <a:gd name="T3" fmla="*/ 74 h 7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5" h="74">
                    <a:moveTo>
                      <a:pt x="0" y="0"/>
                    </a:moveTo>
                    <a:lnTo>
                      <a:pt x="75" y="7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244" name="Group 58"/>
            <p:cNvGrpSpPr>
              <a:grpSpLocks/>
            </p:cNvGrpSpPr>
            <p:nvPr/>
          </p:nvGrpSpPr>
          <p:grpSpPr bwMode="auto">
            <a:xfrm>
              <a:off x="1049" y="2260"/>
              <a:ext cx="1062" cy="1018"/>
              <a:chOff x="906" y="2286"/>
              <a:chExt cx="1062" cy="1018"/>
            </a:xfrm>
          </p:grpSpPr>
          <p:sp>
            <p:nvSpPr>
              <p:cNvPr id="50245" name="Line 59"/>
              <p:cNvSpPr>
                <a:spLocks noChangeShapeType="1"/>
              </p:cNvSpPr>
              <p:nvPr/>
            </p:nvSpPr>
            <p:spPr bwMode="auto">
              <a:xfrm>
                <a:off x="906" y="2475"/>
                <a:ext cx="0" cy="56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46" name="Line 60"/>
              <p:cNvSpPr>
                <a:spLocks noChangeShapeType="1"/>
              </p:cNvSpPr>
              <p:nvPr/>
            </p:nvSpPr>
            <p:spPr bwMode="auto">
              <a:xfrm>
                <a:off x="1182" y="2773"/>
                <a:ext cx="0" cy="531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47" name="Line 61"/>
              <p:cNvSpPr>
                <a:spLocks noChangeShapeType="1"/>
              </p:cNvSpPr>
              <p:nvPr/>
            </p:nvSpPr>
            <p:spPr bwMode="auto">
              <a:xfrm>
                <a:off x="1968" y="2766"/>
                <a:ext cx="0" cy="538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48" name="Line 62"/>
              <p:cNvSpPr>
                <a:spLocks noChangeShapeType="1"/>
              </p:cNvSpPr>
              <p:nvPr/>
            </p:nvSpPr>
            <p:spPr bwMode="auto">
              <a:xfrm>
                <a:off x="1690" y="2773"/>
                <a:ext cx="0" cy="248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49" name="Line 63"/>
              <p:cNvSpPr>
                <a:spLocks noChangeShapeType="1"/>
              </p:cNvSpPr>
              <p:nvPr/>
            </p:nvSpPr>
            <p:spPr bwMode="auto">
              <a:xfrm>
                <a:off x="1218" y="2765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0" name="Line 64"/>
              <p:cNvSpPr>
                <a:spLocks noChangeShapeType="1"/>
              </p:cNvSpPr>
              <p:nvPr/>
            </p:nvSpPr>
            <p:spPr bwMode="auto">
              <a:xfrm>
                <a:off x="1291" y="2467"/>
                <a:ext cx="0" cy="633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1" name="Line 65"/>
              <p:cNvSpPr>
                <a:spLocks noChangeShapeType="1"/>
              </p:cNvSpPr>
              <p:nvPr/>
            </p:nvSpPr>
            <p:spPr bwMode="auto">
              <a:xfrm>
                <a:off x="1422" y="2286"/>
                <a:ext cx="0" cy="813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52" name="Line 66"/>
              <p:cNvSpPr>
                <a:spLocks noChangeShapeType="1"/>
              </p:cNvSpPr>
              <p:nvPr/>
            </p:nvSpPr>
            <p:spPr bwMode="auto">
              <a:xfrm>
                <a:off x="1760" y="2466"/>
                <a:ext cx="0" cy="64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Group 67"/>
          <p:cNvGrpSpPr>
            <a:grpSpLocks/>
          </p:cNvGrpSpPr>
          <p:nvPr/>
        </p:nvGrpSpPr>
        <p:grpSpPr bwMode="auto">
          <a:xfrm>
            <a:off x="2379663" y="1590675"/>
            <a:ext cx="1951037" cy="912813"/>
            <a:chOff x="1427" y="2165"/>
            <a:chExt cx="1229" cy="575"/>
          </a:xfrm>
        </p:grpSpPr>
        <p:grpSp>
          <p:nvGrpSpPr>
            <p:cNvPr id="50227" name="Group 68"/>
            <p:cNvGrpSpPr>
              <a:grpSpLocks/>
            </p:cNvGrpSpPr>
            <p:nvPr/>
          </p:nvGrpSpPr>
          <p:grpSpPr bwMode="auto">
            <a:xfrm>
              <a:off x="2365" y="2165"/>
              <a:ext cx="289" cy="575"/>
              <a:chOff x="2365" y="2165"/>
              <a:chExt cx="289" cy="575"/>
            </a:xfrm>
          </p:grpSpPr>
          <p:sp>
            <p:nvSpPr>
              <p:cNvPr id="50236" name="Freeform 69"/>
              <p:cNvSpPr>
                <a:spLocks noChangeArrowheads="1"/>
              </p:cNvSpPr>
              <p:nvPr/>
            </p:nvSpPr>
            <p:spPr bwMode="auto">
              <a:xfrm>
                <a:off x="2371" y="2466"/>
                <a:ext cx="276" cy="269"/>
              </a:xfrm>
              <a:custGeom>
                <a:avLst/>
                <a:gdLst>
                  <a:gd name="T0" fmla="*/ 0 w 276"/>
                  <a:gd name="T1" fmla="*/ 0 h 269"/>
                  <a:gd name="T2" fmla="*/ 276 w 276"/>
                  <a:gd name="T3" fmla="*/ 269 h 26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6" h="269">
                    <a:moveTo>
                      <a:pt x="0" y="0"/>
                    </a:moveTo>
                    <a:lnTo>
                      <a:pt x="276" y="269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37" name="Freeform 70"/>
              <p:cNvSpPr>
                <a:spLocks noChangeArrowheads="1"/>
              </p:cNvSpPr>
              <p:nvPr/>
            </p:nvSpPr>
            <p:spPr bwMode="auto">
              <a:xfrm>
                <a:off x="2371" y="2378"/>
                <a:ext cx="283" cy="284"/>
              </a:xfrm>
              <a:custGeom>
                <a:avLst/>
                <a:gdLst>
                  <a:gd name="T0" fmla="*/ 0 w 283"/>
                  <a:gd name="T1" fmla="*/ 0 h 284"/>
                  <a:gd name="T2" fmla="*/ 283 w 283"/>
                  <a:gd name="T3" fmla="*/ 284 h 28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83" h="284">
                    <a:moveTo>
                      <a:pt x="0" y="0"/>
                    </a:moveTo>
                    <a:lnTo>
                      <a:pt x="283" y="284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38" name="Line 71"/>
              <p:cNvSpPr>
                <a:spLocks noChangeShapeType="1"/>
              </p:cNvSpPr>
              <p:nvPr/>
            </p:nvSpPr>
            <p:spPr bwMode="auto">
              <a:xfrm>
                <a:off x="2372" y="2172"/>
                <a:ext cx="0" cy="29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39" name="Line 72"/>
              <p:cNvSpPr>
                <a:spLocks noChangeShapeType="1"/>
              </p:cNvSpPr>
              <p:nvPr/>
            </p:nvSpPr>
            <p:spPr bwMode="auto">
              <a:xfrm>
                <a:off x="2445" y="2245"/>
                <a:ext cx="0" cy="2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40" name="Line 73"/>
              <p:cNvSpPr>
                <a:spLocks noChangeShapeType="1"/>
              </p:cNvSpPr>
              <p:nvPr/>
            </p:nvSpPr>
            <p:spPr bwMode="auto">
              <a:xfrm>
                <a:off x="2648" y="2653"/>
                <a:ext cx="0" cy="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41" name="Line 74"/>
              <p:cNvSpPr>
                <a:spLocks noChangeShapeType="1"/>
              </p:cNvSpPr>
              <p:nvPr/>
            </p:nvSpPr>
            <p:spPr bwMode="auto">
              <a:xfrm>
                <a:off x="2372" y="2165"/>
                <a:ext cx="87" cy="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42" name="Line 75"/>
              <p:cNvSpPr>
                <a:spLocks noChangeShapeType="1"/>
              </p:cNvSpPr>
              <p:nvPr/>
            </p:nvSpPr>
            <p:spPr bwMode="auto">
              <a:xfrm flipH="1" flipV="1">
                <a:off x="2365" y="2231"/>
                <a:ext cx="94" cy="9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228" name="Group 76"/>
            <p:cNvGrpSpPr>
              <a:grpSpLocks/>
            </p:cNvGrpSpPr>
            <p:nvPr/>
          </p:nvGrpSpPr>
          <p:grpSpPr bwMode="auto">
            <a:xfrm>
              <a:off x="1427" y="2187"/>
              <a:ext cx="1229" cy="553"/>
              <a:chOff x="1284" y="2213"/>
              <a:chExt cx="1229" cy="553"/>
            </a:xfrm>
          </p:grpSpPr>
          <p:sp>
            <p:nvSpPr>
              <p:cNvPr id="50229" name="Line 77"/>
              <p:cNvSpPr>
                <a:spLocks noChangeShapeType="1"/>
              </p:cNvSpPr>
              <p:nvPr/>
            </p:nvSpPr>
            <p:spPr bwMode="auto">
              <a:xfrm>
                <a:off x="1967" y="2766"/>
                <a:ext cx="546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30" name="Line 78"/>
              <p:cNvSpPr>
                <a:spLocks noChangeShapeType="1"/>
              </p:cNvSpPr>
              <p:nvPr/>
            </p:nvSpPr>
            <p:spPr bwMode="auto">
              <a:xfrm>
                <a:off x="1764" y="2489"/>
                <a:ext cx="472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31" name="Line 79"/>
              <p:cNvSpPr>
                <a:spLocks noChangeShapeType="1"/>
              </p:cNvSpPr>
              <p:nvPr/>
            </p:nvSpPr>
            <p:spPr bwMode="auto">
              <a:xfrm>
                <a:off x="1909" y="2686"/>
                <a:ext cx="596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32" name="Line 80"/>
              <p:cNvSpPr>
                <a:spLocks noChangeShapeType="1"/>
              </p:cNvSpPr>
              <p:nvPr/>
            </p:nvSpPr>
            <p:spPr bwMode="auto">
              <a:xfrm>
                <a:off x="1284" y="2344"/>
                <a:ext cx="1032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33" name="Line 81"/>
              <p:cNvSpPr>
                <a:spLocks noChangeShapeType="1"/>
              </p:cNvSpPr>
              <p:nvPr/>
            </p:nvSpPr>
            <p:spPr bwMode="auto">
              <a:xfrm>
                <a:off x="1684" y="2213"/>
                <a:ext cx="552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34" name="Line 82"/>
              <p:cNvSpPr>
                <a:spLocks noChangeShapeType="1"/>
              </p:cNvSpPr>
              <p:nvPr/>
            </p:nvSpPr>
            <p:spPr bwMode="auto">
              <a:xfrm>
                <a:off x="1756" y="2278"/>
                <a:ext cx="546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35" name="Line 83"/>
              <p:cNvSpPr>
                <a:spLocks noChangeShapeType="1"/>
              </p:cNvSpPr>
              <p:nvPr/>
            </p:nvSpPr>
            <p:spPr bwMode="auto">
              <a:xfrm>
                <a:off x="1760" y="2473"/>
                <a:ext cx="552" cy="0"/>
              </a:xfrm>
              <a:prstGeom prst="line">
                <a:avLst/>
              </a:prstGeom>
              <a:noFill/>
              <a:ln w="12700">
                <a:solidFill>
                  <a:srgbClr val="99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4660" name="Line 84"/>
          <p:cNvSpPr>
            <a:spLocks noChangeShapeType="1"/>
          </p:cNvSpPr>
          <p:nvPr/>
        </p:nvSpPr>
        <p:spPr bwMode="auto">
          <a:xfrm>
            <a:off x="5416550" y="1558925"/>
            <a:ext cx="0" cy="823913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61" name="Line 85"/>
          <p:cNvSpPr>
            <a:spLocks noChangeShapeType="1"/>
          </p:cNvSpPr>
          <p:nvPr/>
        </p:nvSpPr>
        <p:spPr bwMode="auto">
          <a:xfrm>
            <a:off x="6646863" y="1538288"/>
            <a:ext cx="0" cy="84455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62" name="Line 86"/>
          <p:cNvSpPr>
            <a:spLocks noChangeShapeType="1"/>
          </p:cNvSpPr>
          <p:nvPr/>
        </p:nvSpPr>
        <p:spPr bwMode="auto">
          <a:xfrm flipH="1">
            <a:off x="5897563" y="1390650"/>
            <a:ext cx="1587" cy="97155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63" name="Line 87"/>
          <p:cNvSpPr>
            <a:spLocks noChangeShapeType="1"/>
          </p:cNvSpPr>
          <p:nvPr/>
        </p:nvSpPr>
        <p:spPr bwMode="auto">
          <a:xfrm>
            <a:off x="6651625" y="1098550"/>
            <a:ext cx="898525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64" name="Line 88"/>
          <p:cNvSpPr>
            <a:spLocks noChangeShapeType="1"/>
          </p:cNvSpPr>
          <p:nvPr/>
        </p:nvSpPr>
        <p:spPr bwMode="auto">
          <a:xfrm>
            <a:off x="5908675" y="1219200"/>
            <a:ext cx="1641475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65" name="Line 89"/>
          <p:cNvSpPr>
            <a:spLocks noChangeShapeType="1"/>
          </p:cNvSpPr>
          <p:nvPr/>
        </p:nvSpPr>
        <p:spPr bwMode="auto">
          <a:xfrm>
            <a:off x="5892800" y="2562225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90"/>
          <p:cNvGrpSpPr>
            <a:grpSpLocks/>
          </p:cNvGrpSpPr>
          <p:nvPr/>
        </p:nvGrpSpPr>
        <p:grpSpPr bwMode="auto">
          <a:xfrm>
            <a:off x="5408613" y="2376488"/>
            <a:ext cx="1270000" cy="625475"/>
            <a:chOff x="3517" y="2582"/>
            <a:chExt cx="800" cy="394"/>
          </a:xfrm>
        </p:grpSpPr>
        <p:sp>
          <p:nvSpPr>
            <p:cNvPr id="50223" name="Freeform 91"/>
            <p:cNvSpPr>
              <a:spLocks noChangeArrowheads="1"/>
            </p:cNvSpPr>
            <p:nvPr/>
          </p:nvSpPr>
          <p:spPr bwMode="auto">
            <a:xfrm>
              <a:off x="3517" y="2966"/>
              <a:ext cx="792" cy="1"/>
            </a:xfrm>
            <a:custGeom>
              <a:avLst/>
              <a:gdLst>
                <a:gd name="T0" fmla="*/ 0 w 792"/>
                <a:gd name="T1" fmla="*/ 0 h 1"/>
                <a:gd name="T2" fmla="*/ 792 w 79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92" h="1">
                  <a:moveTo>
                    <a:pt x="0" y="0"/>
                  </a:moveTo>
                  <a:lnTo>
                    <a:pt x="79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4" name="Line 92"/>
            <p:cNvSpPr>
              <a:spLocks noChangeShapeType="1"/>
            </p:cNvSpPr>
            <p:nvPr/>
          </p:nvSpPr>
          <p:spPr bwMode="auto">
            <a:xfrm>
              <a:off x="3519" y="2586"/>
              <a:ext cx="79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5" name="Line 93"/>
            <p:cNvSpPr>
              <a:spLocks noChangeShapeType="1"/>
            </p:cNvSpPr>
            <p:nvPr/>
          </p:nvSpPr>
          <p:spPr bwMode="auto">
            <a:xfrm>
              <a:off x="3522" y="2583"/>
              <a:ext cx="0" cy="39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6" name="Freeform 94"/>
            <p:cNvSpPr>
              <a:spLocks noChangeArrowheads="1"/>
            </p:cNvSpPr>
            <p:nvPr/>
          </p:nvSpPr>
          <p:spPr bwMode="auto">
            <a:xfrm>
              <a:off x="4300" y="2582"/>
              <a:ext cx="5" cy="394"/>
            </a:xfrm>
            <a:custGeom>
              <a:avLst/>
              <a:gdLst>
                <a:gd name="T0" fmla="*/ 5 w 5"/>
                <a:gd name="T1" fmla="*/ 0 h 394"/>
                <a:gd name="T2" fmla="*/ 0 w 5"/>
                <a:gd name="T3" fmla="*/ 394 h 39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394">
                  <a:moveTo>
                    <a:pt x="5" y="0"/>
                  </a:moveTo>
                  <a:lnTo>
                    <a:pt x="0" y="39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671" name="Freeform 95"/>
          <p:cNvSpPr>
            <a:spLocks noChangeArrowheads="1"/>
          </p:cNvSpPr>
          <p:nvPr/>
        </p:nvSpPr>
        <p:spPr bwMode="auto">
          <a:xfrm>
            <a:off x="5897563" y="2384425"/>
            <a:ext cx="1587" cy="188913"/>
          </a:xfrm>
          <a:custGeom>
            <a:avLst/>
            <a:gdLst>
              <a:gd name="T0" fmla="*/ 0 w 1"/>
              <a:gd name="T1" fmla="*/ 2147483646 h 119"/>
              <a:gd name="T2" fmla="*/ 2147483646 w 1"/>
              <a:gd name="T3" fmla="*/ 0 h 11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19">
                <a:moveTo>
                  <a:pt x="0" y="119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72" name="Line 96"/>
          <p:cNvSpPr>
            <a:spLocks noChangeShapeType="1"/>
          </p:cNvSpPr>
          <p:nvPr/>
        </p:nvSpPr>
        <p:spPr bwMode="auto">
          <a:xfrm>
            <a:off x="6665913" y="1417638"/>
            <a:ext cx="714375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73" name="Line 97"/>
          <p:cNvSpPr>
            <a:spLocks noChangeShapeType="1"/>
          </p:cNvSpPr>
          <p:nvPr/>
        </p:nvSpPr>
        <p:spPr bwMode="auto">
          <a:xfrm>
            <a:off x="6665913" y="1570038"/>
            <a:ext cx="700087" cy="0"/>
          </a:xfrm>
          <a:prstGeom prst="line">
            <a:avLst/>
          </a:prstGeom>
          <a:noFill/>
          <a:ln w="12700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98"/>
          <p:cNvGrpSpPr>
            <a:grpSpLocks/>
          </p:cNvGrpSpPr>
          <p:nvPr/>
        </p:nvGrpSpPr>
        <p:grpSpPr bwMode="auto">
          <a:xfrm>
            <a:off x="5897563" y="1085850"/>
            <a:ext cx="749300" cy="336550"/>
            <a:chOff x="3825" y="1964"/>
            <a:chExt cx="472" cy="212"/>
          </a:xfrm>
        </p:grpSpPr>
        <p:sp>
          <p:nvSpPr>
            <p:cNvPr id="50219" name="Line 99"/>
            <p:cNvSpPr>
              <a:spLocks noChangeShapeType="1"/>
            </p:cNvSpPr>
            <p:nvPr/>
          </p:nvSpPr>
          <p:spPr bwMode="auto">
            <a:xfrm flipV="1">
              <a:off x="4297" y="1965"/>
              <a:ext cx="0" cy="2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0" name="Line 100"/>
            <p:cNvSpPr>
              <a:spLocks noChangeShapeType="1"/>
            </p:cNvSpPr>
            <p:nvPr/>
          </p:nvSpPr>
          <p:spPr bwMode="auto">
            <a:xfrm flipH="1">
              <a:off x="3978" y="1972"/>
              <a:ext cx="3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1" name="Line 101"/>
            <p:cNvSpPr>
              <a:spLocks noChangeShapeType="1"/>
            </p:cNvSpPr>
            <p:nvPr/>
          </p:nvSpPr>
          <p:spPr bwMode="auto">
            <a:xfrm flipV="1">
              <a:off x="3826" y="2038"/>
              <a:ext cx="0" cy="1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22" name="Freeform 102"/>
            <p:cNvSpPr>
              <a:spLocks noChangeArrowheads="1"/>
            </p:cNvSpPr>
            <p:nvPr/>
          </p:nvSpPr>
          <p:spPr bwMode="auto">
            <a:xfrm>
              <a:off x="3825" y="1964"/>
              <a:ext cx="167" cy="80"/>
            </a:xfrm>
            <a:custGeom>
              <a:avLst/>
              <a:gdLst>
                <a:gd name="T0" fmla="*/ 0 w 167"/>
                <a:gd name="T1" fmla="*/ 80 h 80"/>
                <a:gd name="T2" fmla="*/ 167 w 167"/>
                <a:gd name="T3" fmla="*/ 0 h 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7" h="80">
                  <a:moveTo>
                    <a:pt x="0" y="80"/>
                  </a:moveTo>
                  <a:lnTo>
                    <a:pt x="167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679" name="Freeform 103"/>
          <p:cNvSpPr>
            <a:spLocks noChangeArrowheads="1"/>
          </p:cNvSpPr>
          <p:nvPr/>
        </p:nvSpPr>
        <p:spPr bwMode="auto">
          <a:xfrm>
            <a:off x="7385050" y="1092200"/>
            <a:ext cx="1588" cy="350838"/>
          </a:xfrm>
          <a:custGeom>
            <a:avLst/>
            <a:gdLst>
              <a:gd name="T0" fmla="*/ 2147483646 w 1"/>
              <a:gd name="T1" fmla="*/ 2147483646 h 221"/>
              <a:gd name="T2" fmla="*/ 0 w 1"/>
              <a:gd name="T3" fmla="*/ 0 h 22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221">
                <a:moveTo>
                  <a:pt x="1" y="221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80" name="Line 104"/>
          <p:cNvSpPr>
            <a:spLocks noChangeShapeType="1"/>
          </p:cNvSpPr>
          <p:nvPr/>
        </p:nvSpPr>
        <p:spPr bwMode="auto">
          <a:xfrm>
            <a:off x="7383463" y="1096963"/>
            <a:ext cx="2127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81" name="Line 105"/>
          <p:cNvSpPr>
            <a:spLocks noChangeShapeType="1"/>
          </p:cNvSpPr>
          <p:nvPr/>
        </p:nvSpPr>
        <p:spPr bwMode="auto">
          <a:xfrm>
            <a:off x="7383463" y="1219200"/>
            <a:ext cx="2127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82" name="Line 106"/>
          <p:cNvSpPr>
            <a:spLocks noChangeShapeType="1"/>
          </p:cNvSpPr>
          <p:nvPr/>
        </p:nvSpPr>
        <p:spPr bwMode="auto">
          <a:xfrm>
            <a:off x="7580313" y="1092200"/>
            <a:ext cx="0" cy="320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" name="Group 107"/>
          <p:cNvGrpSpPr>
            <a:grpSpLocks/>
          </p:cNvGrpSpPr>
          <p:nvPr/>
        </p:nvGrpSpPr>
        <p:grpSpPr bwMode="auto">
          <a:xfrm>
            <a:off x="7372350" y="1412875"/>
            <a:ext cx="655638" cy="168275"/>
            <a:chOff x="4754" y="2170"/>
            <a:chExt cx="413" cy="106"/>
          </a:xfrm>
        </p:grpSpPr>
        <p:sp>
          <p:nvSpPr>
            <p:cNvPr id="50215" name="Line 108"/>
            <p:cNvSpPr>
              <a:spLocks noChangeShapeType="1"/>
            </p:cNvSpPr>
            <p:nvPr/>
          </p:nvSpPr>
          <p:spPr bwMode="auto">
            <a:xfrm flipV="1">
              <a:off x="5154" y="2170"/>
              <a:ext cx="0" cy="1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6" name="Line 109"/>
            <p:cNvSpPr>
              <a:spLocks noChangeShapeType="1"/>
            </p:cNvSpPr>
            <p:nvPr/>
          </p:nvSpPr>
          <p:spPr bwMode="auto">
            <a:xfrm>
              <a:off x="4761" y="2173"/>
              <a:ext cx="40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7" name="Freeform 110"/>
            <p:cNvSpPr>
              <a:spLocks noChangeArrowheads="1"/>
            </p:cNvSpPr>
            <p:nvPr/>
          </p:nvSpPr>
          <p:spPr bwMode="auto">
            <a:xfrm>
              <a:off x="4754" y="2269"/>
              <a:ext cx="413" cy="1"/>
            </a:xfrm>
            <a:custGeom>
              <a:avLst/>
              <a:gdLst>
                <a:gd name="T0" fmla="*/ 0 w 413"/>
                <a:gd name="T1" fmla="*/ 0 h 1"/>
                <a:gd name="T2" fmla="*/ 413 w 41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3" h="1">
                  <a:moveTo>
                    <a:pt x="0" y="0"/>
                  </a:moveTo>
                  <a:lnTo>
                    <a:pt x="41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8" name="Line 111"/>
            <p:cNvSpPr>
              <a:spLocks noChangeShapeType="1"/>
            </p:cNvSpPr>
            <p:nvPr/>
          </p:nvSpPr>
          <p:spPr bwMode="auto">
            <a:xfrm>
              <a:off x="4762" y="2173"/>
              <a:ext cx="0" cy="1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688" name="Line 112"/>
          <p:cNvSpPr>
            <a:spLocks noChangeShapeType="1"/>
          </p:cNvSpPr>
          <p:nvPr/>
        </p:nvSpPr>
        <p:spPr bwMode="auto">
          <a:xfrm>
            <a:off x="6162675" y="1082675"/>
            <a:ext cx="0" cy="1304925"/>
          </a:xfrm>
          <a:prstGeom prst="line">
            <a:avLst/>
          </a:prstGeom>
          <a:noFill/>
          <a:ln w="9525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689" name="Line 113"/>
          <p:cNvSpPr>
            <a:spLocks noChangeShapeType="1"/>
          </p:cNvSpPr>
          <p:nvPr/>
        </p:nvSpPr>
        <p:spPr bwMode="auto">
          <a:xfrm>
            <a:off x="6162675" y="2376488"/>
            <a:ext cx="0" cy="195262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114"/>
          <p:cNvGrpSpPr>
            <a:grpSpLocks/>
          </p:cNvGrpSpPr>
          <p:nvPr/>
        </p:nvGrpSpPr>
        <p:grpSpPr bwMode="auto">
          <a:xfrm>
            <a:off x="5405438" y="1406525"/>
            <a:ext cx="1260475" cy="173038"/>
            <a:chOff x="3515" y="1971"/>
            <a:chExt cx="794" cy="109"/>
          </a:xfrm>
        </p:grpSpPr>
        <p:sp>
          <p:nvSpPr>
            <p:cNvPr id="50211" name="Freeform 115"/>
            <p:cNvSpPr>
              <a:spLocks noChangeArrowheads="1"/>
            </p:cNvSpPr>
            <p:nvPr/>
          </p:nvSpPr>
          <p:spPr bwMode="auto">
            <a:xfrm>
              <a:off x="3515" y="2069"/>
              <a:ext cx="794" cy="5"/>
            </a:xfrm>
            <a:custGeom>
              <a:avLst/>
              <a:gdLst>
                <a:gd name="T0" fmla="*/ 794 w 794"/>
                <a:gd name="T1" fmla="*/ 5 h 5"/>
                <a:gd name="T2" fmla="*/ 0 w 794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94" h="5">
                  <a:moveTo>
                    <a:pt x="794" y="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2" name="Line 116"/>
            <p:cNvSpPr>
              <a:spLocks noChangeShapeType="1"/>
            </p:cNvSpPr>
            <p:nvPr/>
          </p:nvSpPr>
          <p:spPr bwMode="auto">
            <a:xfrm flipV="1">
              <a:off x="3521" y="1981"/>
              <a:ext cx="0" cy="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3" name="Freeform 117"/>
            <p:cNvSpPr>
              <a:spLocks noChangeArrowheads="1"/>
            </p:cNvSpPr>
            <p:nvPr/>
          </p:nvSpPr>
          <p:spPr bwMode="auto">
            <a:xfrm>
              <a:off x="3515" y="1978"/>
              <a:ext cx="786" cy="1"/>
            </a:xfrm>
            <a:custGeom>
              <a:avLst/>
              <a:gdLst>
                <a:gd name="T0" fmla="*/ 0 w 786"/>
                <a:gd name="T1" fmla="*/ 0 h 1"/>
                <a:gd name="T2" fmla="*/ 786 w 78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6" h="1">
                  <a:moveTo>
                    <a:pt x="0" y="0"/>
                  </a:moveTo>
                  <a:lnTo>
                    <a:pt x="7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214" name="Line 118"/>
            <p:cNvSpPr>
              <a:spLocks noChangeShapeType="1"/>
            </p:cNvSpPr>
            <p:nvPr/>
          </p:nvSpPr>
          <p:spPr bwMode="auto">
            <a:xfrm>
              <a:off x="4298" y="1971"/>
              <a:ext cx="0" cy="10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695" name="Text Box 119"/>
          <p:cNvSpPr txBox="1">
            <a:spLocks noChangeArrowheads="1"/>
          </p:cNvSpPr>
          <p:nvPr/>
        </p:nvSpPr>
        <p:spPr bwMode="auto">
          <a:xfrm>
            <a:off x="0" y="5141913"/>
            <a:ext cx="9144000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/>
              <a:t>机械制图中称</a:t>
            </a:r>
            <a:r>
              <a:rPr lang="zh-CN" altLang="en-US" sz="2400" i="1" u="sng">
                <a:solidFill>
                  <a:schemeClr val="accent2"/>
                </a:solidFill>
              </a:rPr>
              <a:t>三视图</a:t>
            </a:r>
            <a:r>
              <a:rPr lang="zh-CN" altLang="en-US" sz="2400"/>
              <a:t>：</a:t>
            </a:r>
            <a:r>
              <a:rPr lang="zh-CN" altLang="en-US" sz="2400">
                <a:solidFill>
                  <a:srgbClr val="FF3300"/>
                </a:solidFill>
              </a:rPr>
              <a:t>主视图、俯视图、侧（左</a:t>
            </a:r>
            <a:r>
              <a:rPr lang="en-US" altLang="zh-CN" sz="2400">
                <a:solidFill>
                  <a:srgbClr val="FF3300"/>
                </a:solidFill>
              </a:rPr>
              <a:t>)</a:t>
            </a:r>
            <a:r>
              <a:rPr lang="zh-CN" altLang="en-US" sz="2400">
                <a:solidFill>
                  <a:srgbClr val="FF3300"/>
                </a:solidFill>
              </a:rPr>
              <a:t>视图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1800">
                <a:solidFill>
                  <a:srgbClr val="FF3300"/>
                </a:solidFill>
              </a:rPr>
              <a:t>In engineering drawing three views: Front (main) view, Top View, Side (Left) view</a:t>
            </a:r>
          </a:p>
        </p:txBody>
      </p:sp>
      <p:sp>
        <p:nvSpPr>
          <p:cNvPr id="24696" name="Text Box 120"/>
          <p:cNvSpPr txBox="1">
            <a:spLocks noChangeArrowheads="1"/>
          </p:cNvSpPr>
          <p:nvPr/>
        </p:nvSpPr>
        <p:spPr bwMode="auto">
          <a:xfrm>
            <a:off x="827088" y="4222750"/>
            <a:ext cx="60658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 u="sng">
                <a:solidFill>
                  <a:schemeClr val="accent2"/>
                </a:solidFill>
              </a:rPr>
              <a:t>三面投影</a:t>
            </a:r>
            <a:r>
              <a:rPr lang="zh-CN" altLang="en-US" sz="2400"/>
              <a:t>：</a:t>
            </a:r>
            <a:r>
              <a:rPr lang="en-US" altLang="zh-CN" sz="2400">
                <a:solidFill>
                  <a:srgbClr val="FF0000"/>
                </a:solidFill>
              </a:rPr>
              <a:t>V</a:t>
            </a:r>
            <a:r>
              <a:rPr lang="zh-CN" altLang="en-US" sz="2400">
                <a:solidFill>
                  <a:srgbClr val="FF0000"/>
                </a:solidFill>
              </a:rPr>
              <a:t>投影、</a:t>
            </a:r>
            <a:r>
              <a:rPr lang="en-US" altLang="zh-CN" sz="2400">
                <a:solidFill>
                  <a:srgbClr val="FF0000"/>
                </a:solidFill>
              </a:rPr>
              <a:t>H</a:t>
            </a:r>
            <a:r>
              <a:rPr lang="zh-CN" altLang="en-US" sz="2400">
                <a:solidFill>
                  <a:srgbClr val="FF0000"/>
                </a:solidFill>
              </a:rPr>
              <a:t>投影、</a:t>
            </a:r>
            <a:r>
              <a:rPr lang="en-US" altLang="zh-CN" sz="2400">
                <a:solidFill>
                  <a:srgbClr val="FF0000"/>
                </a:solidFill>
              </a:rPr>
              <a:t>W</a:t>
            </a:r>
            <a:r>
              <a:rPr lang="zh-CN" altLang="en-US" sz="2400">
                <a:solidFill>
                  <a:srgbClr val="FF0000"/>
                </a:solidFill>
              </a:rPr>
              <a:t>投影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solidFill>
                  <a:schemeClr val="accent2"/>
                </a:solidFill>
              </a:rPr>
              <a:t>Three projections: V, H, W</a:t>
            </a:r>
            <a:endParaRPr lang="zh-CN" altLang="en-US" sz="2000">
              <a:solidFill>
                <a:schemeClr val="accent2"/>
              </a:solidFill>
            </a:endParaRPr>
          </a:p>
        </p:txBody>
      </p:sp>
      <p:sp>
        <p:nvSpPr>
          <p:cNvPr id="24697" name="Text Box 121"/>
          <p:cNvSpPr txBox="1">
            <a:spLocks noChangeArrowheads="1"/>
          </p:cNvSpPr>
          <p:nvPr/>
        </p:nvSpPr>
        <p:spPr bwMode="auto">
          <a:xfrm>
            <a:off x="4760913" y="260350"/>
            <a:ext cx="86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zh-CN" sz="3600"/>
          </a:p>
        </p:txBody>
      </p:sp>
      <p:sp>
        <p:nvSpPr>
          <p:cNvPr id="24698" name="Text Box 122"/>
          <p:cNvSpPr txBox="1">
            <a:spLocks noChangeArrowheads="1"/>
          </p:cNvSpPr>
          <p:nvPr/>
        </p:nvSpPr>
        <p:spPr bwMode="auto">
          <a:xfrm>
            <a:off x="4268788" y="260350"/>
            <a:ext cx="39036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000"/>
              <a:t>V</a:t>
            </a:r>
            <a:r>
              <a:rPr lang="zh-CN" altLang="en-US" sz="2000"/>
              <a:t>投影（主视图 </a:t>
            </a:r>
            <a:r>
              <a:rPr lang="en-US" altLang="zh-CN" sz="1400" i="1"/>
              <a:t>Main/Front view</a:t>
            </a:r>
            <a:r>
              <a:rPr lang="zh-CN" altLang="en-US" sz="2000"/>
              <a:t>）</a:t>
            </a:r>
          </a:p>
        </p:txBody>
      </p:sp>
      <p:sp>
        <p:nvSpPr>
          <p:cNvPr id="24699" name="Line 123"/>
          <p:cNvSpPr>
            <a:spLocks noChangeShapeType="1"/>
          </p:cNvSpPr>
          <p:nvPr/>
        </p:nvSpPr>
        <p:spPr bwMode="auto">
          <a:xfrm flipH="1" flipV="1">
            <a:off x="5226050" y="579438"/>
            <a:ext cx="26035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00" name="Text Box 124"/>
          <p:cNvSpPr txBox="1">
            <a:spLocks noChangeArrowheads="1"/>
          </p:cNvSpPr>
          <p:nvPr/>
        </p:nvSpPr>
        <p:spPr bwMode="auto">
          <a:xfrm>
            <a:off x="5703888" y="32480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000"/>
              <a:t>H</a:t>
            </a:r>
            <a:r>
              <a:rPr lang="zh-CN" altLang="en-US" sz="2000"/>
              <a:t>投影（俯视图</a:t>
            </a:r>
            <a:r>
              <a:rPr lang="en-US" altLang="zh-CN" sz="1600" b="0" i="1"/>
              <a:t>Top view</a:t>
            </a:r>
            <a:r>
              <a:rPr lang="en-US" altLang="zh-CN" sz="2400" b="0"/>
              <a:t> </a:t>
            </a:r>
            <a:r>
              <a:rPr lang="zh-CN" altLang="en-US" sz="2000"/>
              <a:t>）</a:t>
            </a:r>
          </a:p>
        </p:txBody>
      </p:sp>
      <p:sp>
        <p:nvSpPr>
          <p:cNvPr id="24701" name="Line 125"/>
          <p:cNvSpPr>
            <a:spLocks noChangeShapeType="1"/>
          </p:cNvSpPr>
          <p:nvPr/>
        </p:nvSpPr>
        <p:spPr bwMode="auto">
          <a:xfrm>
            <a:off x="6705600" y="2814638"/>
            <a:ext cx="333375" cy="3921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702" name="Text Box 126"/>
          <p:cNvSpPr txBox="1">
            <a:spLocks noChangeArrowheads="1"/>
          </p:cNvSpPr>
          <p:nvPr/>
        </p:nvSpPr>
        <p:spPr bwMode="auto">
          <a:xfrm>
            <a:off x="6923088" y="2016125"/>
            <a:ext cx="22209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000"/>
              <a:t>W</a:t>
            </a:r>
            <a:r>
              <a:rPr lang="zh-CN" altLang="en-US" sz="2000"/>
              <a:t>投影（侧视图</a:t>
            </a:r>
            <a:r>
              <a:rPr lang="en-US" altLang="zh-CN" sz="1400" b="0" i="1"/>
              <a:t>Left view</a:t>
            </a:r>
            <a:r>
              <a:rPr lang="zh-CN" altLang="en-US" sz="2000"/>
              <a:t>）</a:t>
            </a:r>
          </a:p>
        </p:txBody>
      </p:sp>
      <p:sp>
        <p:nvSpPr>
          <p:cNvPr id="24703" name="Line 127"/>
          <p:cNvSpPr>
            <a:spLocks noChangeShapeType="1"/>
          </p:cNvSpPr>
          <p:nvPr/>
        </p:nvSpPr>
        <p:spPr bwMode="auto">
          <a:xfrm>
            <a:off x="8085138" y="1624013"/>
            <a:ext cx="158750" cy="3492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4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4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4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4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4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4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4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4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4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2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2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2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2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60" grpId="0" animBg="1"/>
      <p:bldP spid="24661" grpId="0" animBg="1"/>
      <p:bldP spid="24662" grpId="0" animBg="1"/>
      <p:bldP spid="24663" grpId="0" animBg="1"/>
      <p:bldP spid="24664" grpId="0" animBg="1"/>
      <p:bldP spid="24665" grpId="0" animBg="1"/>
      <p:bldP spid="24671" grpId="0" animBg="1"/>
      <p:bldP spid="24672" grpId="0" animBg="1"/>
      <p:bldP spid="24673" grpId="0" animBg="1"/>
      <p:bldP spid="24679" grpId="0" animBg="1"/>
      <p:bldP spid="24680" grpId="0" animBg="1"/>
      <p:bldP spid="24681" grpId="0" animBg="1"/>
      <p:bldP spid="24682" grpId="0" animBg="1"/>
      <p:bldP spid="24688" grpId="0" animBg="1"/>
      <p:bldP spid="24689" grpId="0" animBg="1"/>
      <p:bldP spid="24695" grpId="0"/>
      <p:bldP spid="24696" grpId="0"/>
      <p:bldP spid="24697" grpId="0"/>
      <p:bldP spid="24698" grpId="0"/>
      <p:bldP spid="24699" grpId="0" animBg="1"/>
      <p:bldP spid="24700" grpId="0"/>
      <p:bldP spid="24701" grpId="0" animBg="1"/>
      <p:bldP spid="24702" grpId="0"/>
      <p:bldP spid="2470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179388" y="0"/>
            <a:ext cx="89646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tx2"/>
                </a:solidFill>
                <a:latin typeface="黑体" panose="02010609060101010101" pitchFamily="49" charset="-122"/>
              </a:rPr>
              <a:t>(2) </a:t>
            </a:r>
            <a:r>
              <a:rPr lang="zh-CN" altLang="en-US" sz="2800">
                <a:solidFill>
                  <a:schemeClr val="tx2"/>
                </a:solidFill>
                <a:latin typeface="黑体" panose="02010609060101010101" pitchFamily="49" charset="-122"/>
              </a:rPr>
              <a:t>三面投影与三视图</a:t>
            </a:r>
            <a:r>
              <a:rPr lang="zh-CN" altLang="en-US">
                <a:solidFill>
                  <a:schemeClr val="tx2"/>
                </a:solidFill>
                <a:latin typeface="黑体" panose="02010609060101010101" pitchFamily="49" charset="-122"/>
              </a:rPr>
              <a:t>  </a:t>
            </a:r>
            <a:r>
              <a:rPr lang="en-US" altLang="zh-CN" sz="2000" i="1">
                <a:solidFill>
                  <a:schemeClr val="tx2"/>
                </a:solidFill>
              </a:rPr>
              <a:t>Three projections and Three views</a:t>
            </a: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0" y="549275"/>
            <a:ext cx="521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AutoNum type="circleNumDbPlain"/>
            </a:pPr>
            <a:r>
              <a:rPr lang="zh-CN" altLang="en-US" sz="2400">
                <a:latin typeface="黑体" panose="02010609060101010101" pitchFamily="49" charset="-122"/>
              </a:rPr>
              <a:t>视图的概念 </a:t>
            </a:r>
            <a:r>
              <a:rPr lang="en-US" altLang="zh-CN" sz="1800" i="1"/>
              <a:t>Views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395288" y="1052513"/>
            <a:ext cx="3806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ea typeface="宋体" panose="02010600030101010101" pitchFamily="2" charset="-122"/>
              </a:rPr>
              <a:t>主视图 </a:t>
            </a:r>
            <a:r>
              <a:rPr lang="en-US" altLang="zh-CN" sz="2400">
                <a:ea typeface="宋体" panose="02010600030101010101" pitchFamily="2" charset="-122"/>
              </a:rPr>
              <a:t>—— </a:t>
            </a:r>
            <a:r>
              <a:rPr lang="zh-CN" altLang="en-US" sz="2400">
                <a:ea typeface="宋体" panose="02010600030101010101" pitchFamily="2" charset="-122"/>
              </a:rPr>
              <a:t>体的正面投影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 i="1">
                <a:ea typeface="宋体" panose="02010600030101010101" pitchFamily="2" charset="-122"/>
              </a:rPr>
              <a:t>Front view( Main view)-Frontal projection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28625" y="1698625"/>
            <a:ext cx="37385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ea typeface="宋体" panose="02010600030101010101" pitchFamily="2" charset="-122"/>
              </a:rPr>
              <a:t>俯视图</a:t>
            </a:r>
            <a:r>
              <a:rPr lang="zh-CN" altLang="en-US" sz="2400"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</a:rPr>
              <a:t>—— </a:t>
            </a:r>
            <a:r>
              <a:rPr lang="zh-CN" altLang="en-US" sz="2400">
                <a:ea typeface="宋体" panose="02010600030101010101" pitchFamily="2" charset="-122"/>
              </a:rPr>
              <a:t>体的水平投影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 i="1">
                <a:ea typeface="宋体" panose="02010600030101010101" pitchFamily="2" charset="-122"/>
              </a:rPr>
              <a:t>Top view-Horizontal projection</a:t>
            </a: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428625" y="2346325"/>
            <a:ext cx="37385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3300"/>
                </a:solidFill>
                <a:ea typeface="宋体" panose="02010600030101010101" pitchFamily="2" charset="-122"/>
              </a:rPr>
              <a:t>左视图</a:t>
            </a:r>
            <a:r>
              <a:rPr lang="zh-CN" altLang="en-US" sz="2400"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</a:rPr>
              <a:t>—— </a:t>
            </a:r>
            <a:r>
              <a:rPr lang="zh-CN" altLang="en-US" sz="2400">
                <a:ea typeface="宋体" panose="02010600030101010101" pitchFamily="2" charset="-122"/>
              </a:rPr>
              <a:t>体的侧面投影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 i="1">
                <a:ea typeface="宋体" panose="02010600030101010101" pitchFamily="2" charset="-122"/>
              </a:rPr>
              <a:t>Left view-Profile projection</a:t>
            </a: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0" y="3213100"/>
            <a:ext cx="57959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AutoNum type="circleNumDbPlain" startAt="2"/>
            </a:pPr>
            <a:r>
              <a:rPr lang="zh-CN" altLang="en-US" sz="2400">
                <a:solidFill>
                  <a:schemeClr val="tx2"/>
                </a:solidFill>
                <a:latin typeface="黑体" panose="02010609060101010101" pitchFamily="49" charset="-122"/>
              </a:rPr>
              <a:t>三视图之间的度量对应关系</a:t>
            </a:r>
            <a:r>
              <a:rPr lang="zh-CN" altLang="en-US" sz="1400" i="1">
                <a:ea typeface="宋体" panose="02010600030101010101" pitchFamily="2" charset="-122"/>
              </a:rPr>
              <a:t>          </a:t>
            </a:r>
            <a:r>
              <a:rPr lang="en-US" altLang="zh-CN" sz="1400" i="1">
                <a:ea typeface="宋体" panose="02010600030101010101" pitchFamily="2" charset="-122"/>
              </a:rPr>
              <a:t>Corresponding relations of three views</a:t>
            </a:r>
          </a:p>
        </p:txBody>
      </p:sp>
      <p:sp>
        <p:nvSpPr>
          <p:cNvPr id="105480" name="AutoShape 8"/>
          <p:cNvSpPr>
            <a:spLocks noChangeArrowheads="1"/>
          </p:cNvSpPr>
          <p:nvPr/>
        </p:nvSpPr>
        <p:spPr bwMode="auto">
          <a:xfrm>
            <a:off x="6588125" y="3573463"/>
            <a:ext cx="1981200" cy="674687"/>
          </a:xfrm>
          <a:prstGeom prst="wedgeEllipseCallout">
            <a:avLst>
              <a:gd name="adj1" fmla="val 1764"/>
              <a:gd name="adj2" fmla="val 98236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>
                <a:ea typeface="宋体" panose="02010600030101010101" pitchFamily="2" charset="-122"/>
              </a:rPr>
              <a:t>三等关系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 i="1">
                <a:ea typeface="宋体" panose="02010600030101010101" pitchFamily="2" charset="-122"/>
              </a:rPr>
              <a:t>Tri-equality</a:t>
            </a:r>
          </a:p>
        </p:txBody>
      </p:sp>
      <p:sp>
        <p:nvSpPr>
          <p:cNvPr id="105481" name="Text Box 11"/>
          <p:cNvSpPr txBox="1">
            <a:spLocks noChangeArrowheads="1"/>
          </p:cNvSpPr>
          <p:nvPr/>
        </p:nvSpPr>
        <p:spPr bwMode="auto">
          <a:xfrm>
            <a:off x="720725" y="4171950"/>
            <a:ext cx="379253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  <a:ea typeface="宋体" panose="02010600030101010101" pitchFamily="2" charset="-122"/>
              </a:rPr>
              <a:t>主视俯视长相等且对正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i="1">
                <a:solidFill>
                  <a:schemeClr val="tx2"/>
                </a:solidFill>
                <a:ea typeface="宋体" panose="02010600030101010101" pitchFamily="2" charset="-122"/>
              </a:rPr>
              <a:t>Front and Top views are equal in length</a:t>
            </a:r>
          </a:p>
        </p:txBody>
      </p:sp>
      <p:sp>
        <p:nvSpPr>
          <p:cNvPr id="105482" name="Text Box 12"/>
          <p:cNvSpPr txBox="1">
            <a:spLocks noChangeArrowheads="1"/>
          </p:cNvSpPr>
          <p:nvPr/>
        </p:nvSpPr>
        <p:spPr bwMode="auto">
          <a:xfrm>
            <a:off x="746125" y="4964113"/>
            <a:ext cx="37909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  <a:ea typeface="宋体" panose="02010600030101010101" pitchFamily="2" charset="-122"/>
              </a:rPr>
              <a:t>主视左视高相等且平齐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i="1">
                <a:solidFill>
                  <a:schemeClr val="tx2"/>
                </a:solidFill>
                <a:ea typeface="宋体" panose="02010600030101010101" pitchFamily="2" charset="-122"/>
              </a:rPr>
              <a:t>Front and Left views are equal in height</a:t>
            </a:r>
          </a:p>
        </p:txBody>
      </p:sp>
      <p:sp>
        <p:nvSpPr>
          <p:cNvPr id="105483" name="Text Box 13"/>
          <p:cNvSpPr txBox="1">
            <a:spLocks noChangeArrowheads="1"/>
          </p:cNvSpPr>
          <p:nvPr/>
        </p:nvSpPr>
        <p:spPr bwMode="auto">
          <a:xfrm>
            <a:off x="746125" y="5827713"/>
            <a:ext cx="37909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  <a:ea typeface="宋体" panose="02010600030101010101" pitchFamily="2" charset="-122"/>
              </a:rPr>
              <a:t>俯视左视宽相等且对应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i="1">
                <a:solidFill>
                  <a:schemeClr val="tx2"/>
                </a:solidFill>
                <a:ea typeface="宋体" panose="02010600030101010101" pitchFamily="2" charset="-122"/>
              </a:rPr>
              <a:t>Top and Left views are equal in width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313363" y="1530350"/>
            <a:ext cx="1717675" cy="881063"/>
            <a:chOff x="0" y="0"/>
            <a:chExt cx="1082" cy="555"/>
          </a:xfrm>
        </p:grpSpPr>
        <p:sp>
          <p:nvSpPr>
            <p:cNvPr id="51255" name="Freeform 15"/>
            <p:cNvSpPr>
              <a:spLocks noChangeArrowheads="1"/>
            </p:cNvSpPr>
            <p:nvPr/>
          </p:nvSpPr>
          <p:spPr bwMode="auto">
            <a:xfrm>
              <a:off x="0" y="0"/>
              <a:ext cx="1" cy="555"/>
            </a:xfrm>
            <a:custGeom>
              <a:avLst/>
              <a:gdLst>
                <a:gd name="T0" fmla="*/ 0 w 1"/>
                <a:gd name="T1" fmla="*/ 0 h 371"/>
                <a:gd name="T2" fmla="*/ 0 w 1"/>
                <a:gd name="T3" fmla="*/ 1242 h 37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71">
                  <a:moveTo>
                    <a:pt x="0" y="0"/>
                  </a:moveTo>
                  <a:lnTo>
                    <a:pt x="0" y="371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6" name="Freeform 16"/>
            <p:cNvSpPr>
              <a:spLocks noChangeArrowheads="1"/>
            </p:cNvSpPr>
            <p:nvPr/>
          </p:nvSpPr>
          <p:spPr bwMode="auto">
            <a:xfrm>
              <a:off x="1073" y="12"/>
              <a:ext cx="1" cy="512"/>
            </a:xfrm>
            <a:custGeom>
              <a:avLst/>
              <a:gdLst>
                <a:gd name="T0" fmla="*/ 1 w 1"/>
                <a:gd name="T1" fmla="*/ 0 h 342"/>
                <a:gd name="T2" fmla="*/ 0 w 1"/>
                <a:gd name="T3" fmla="*/ 1148 h 34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42">
                  <a:moveTo>
                    <a:pt x="1" y="0"/>
                  </a:moveTo>
                  <a:lnTo>
                    <a:pt x="0" y="34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7" name="Freeform 17"/>
            <p:cNvSpPr>
              <a:spLocks noChangeArrowheads="1"/>
            </p:cNvSpPr>
            <p:nvPr/>
          </p:nvSpPr>
          <p:spPr bwMode="auto">
            <a:xfrm>
              <a:off x="0" y="251"/>
              <a:ext cx="1082" cy="1"/>
            </a:xfrm>
            <a:custGeom>
              <a:avLst/>
              <a:gdLst>
                <a:gd name="T0" fmla="*/ 0 w 1082"/>
                <a:gd name="T1" fmla="*/ 1 h 1"/>
                <a:gd name="T2" fmla="*/ 1082 w 108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82" h="1">
                  <a:moveTo>
                    <a:pt x="0" y="1"/>
                  </a:moveTo>
                  <a:lnTo>
                    <a:pt x="108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8" name="Text Box 18"/>
            <p:cNvSpPr txBox="1">
              <a:spLocks noChangeArrowheads="1"/>
            </p:cNvSpPr>
            <p:nvPr/>
          </p:nvSpPr>
          <p:spPr bwMode="auto">
            <a:xfrm>
              <a:off x="259" y="78"/>
              <a:ext cx="81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ea typeface="宋体" panose="02010600030101010101" pitchFamily="2" charset="-122"/>
                </a:rPr>
                <a:t>长</a:t>
              </a:r>
              <a:r>
                <a:rPr lang="en-US" altLang="zh-CN" sz="1600">
                  <a:ea typeface="宋体" panose="02010600030101010101" pitchFamily="2" charset="-122"/>
                </a:rPr>
                <a:t>Length</a:t>
              </a: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7016750" y="765175"/>
            <a:ext cx="889000" cy="785813"/>
            <a:chOff x="0" y="0"/>
            <a:chExt cx="560" cy="495"/>
          </a:xfrm>
        </p:grpSpPr>
        <p:sp>
          <p:nvSpPr>
            <p:cNvPr id="51251" name="Line 20"/>
            <p:cNvSpPr>
              <a:spLocks noChangeShapeType="1"/>
            </p:cNvSpPr>
            <p:nvPr/>
          </p:nvSpPr>
          <p:spPr bwMode="auto">
            <a:xfrm>
              <a:off x="14" y="477"/>
              <a:ext cx="5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2" name="Line 21"/>
            <p:cNvSpPr>
              <a:spLocks noChangeShapeType="1"/>
            </p:cNvSpPr>
            <p:nvPr/>
          </p:nvSpPr>
          <p:spPr bwMode="auto">
            <a:xfrm>
              <a:off x="0" y="22"/>
              <a:ext cx="5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3" name="Text Box 22"/>
            <p:cNvSpPr txBox="1">
              <a:spLocks noChangeArrowheads="1"/>
            </p:cNvSpPr>
            <p:nvPr/>
          </p:nvSpPr>
          <p:spPr bwMode="auto">
            <a:xfrm rot="-5400000">
              <a:off x="71" y="158"/>
              <a:ext cx="4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ea typeface="宋体" panose="02010600030101010101" pitchFamily="2" charset="-122"/>
                </a:rPr>
                <a:t>高</a:t>
              </a:r>
              <a:r>
                <a:rPr lang="en-US" altLang="zh-CN" sz="1200">
                  <a:ea typeface="宋体" panose="02010600030101010101" pitchFamily="2" charset="-122"/>
                </a:rPr>
                <a:t>Height</a:t>
              </a:r>
              <a:endParaRPr lang="zh-CN" altLang="en-US" sz="1400">
                <a:ea typeface="宋体" panose="02010600030101010101" pitchFamily="2" charset="-122"/>
              </a:endParaRPr>
            </a:p>
          </p:txBody>
        </p:sp>
        <p:sp>
          <p:nvSpPr>
            <p:cNvPr id="51254" name="Freeform 23"/>
            <p:cNvSpPr>
              <a:spLocks noChangeArrowheads="1"/>
            </p:cNvSpPr>
            <p:nvPr/>
          </p:nvSpPr>
          <p:spPr bwMode="auto">
            <a:xfrm>
              <a:off x="377" y="4"/>
              <a:ext cx="1" cy="491"/>
            </a:xfrm>
            <a:custGeom>
              <a:avLst/>
              <a:gdLst>
                <a:gd name="T0" fmla="*/ 0 w 1"/>
                <a:gd name="T1" fmla="*/ 0 h 328"/>
                <a:gd name="T2" fmla="*/ 0 w 1"/>
                <a:gd name="T3" fmla="*/ 1100 h 32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28">
                  <a:moveTo>
                    <a:pt x="0" y="0"/>
                  </a:moveTo>
                  <a:lnTo>
                    <a:pt x="0" y="32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000875" y="1501775"/>
            <a:ext cx="1774825" cy="1789113"/>
            <a:chOff x="0" y="0"/>
            <a:chExt cx="1118" cy="1127"/>
          </a:xfrm>
        </p:grpSpPr>
        <p:sp>
          <p:nvSpPr>
            <p:cNvPr id="51243" name="Line 25"/>
            <p:cNvSpPr>
              <a:spLocks noChangeShapeType="1"/>
            </p:cNvSpPr>
            <p:nvPr/>
          </p:nvSpPr>
          <p:spPr bwMode="auto">
            <a:xfrm>
              <a:off x="18" y="528"/>
              <a:ext cx="2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4" name="Line 26"/>
            <p:cNvSpPr>
              <a:spLocks noChangeShapeType="1"/>
            </p:cNvSpPr>
            <p:nvPr/>
          </p:nvSpPr>
          <p:spPr bwMode="auto">
            <a:xfrm>
              <a:off x="0" y="1108"/>
              <a:ext cx="29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5" name="Line 27"/>
            <p:cNvSpPr>
              <a:spLocks noChangeShapeType="1"/>
            </p:cNvSpPr>
            <p:nvPr/>
          </p:nvSpPr>
          <p:spPr bwMode="auto">
            <a:xfrm flipV="1">
              <a:off x="565" y="7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6" name="Freeform 28"/>
            <p:cNvSpPr>
              <a:spLocks noChangeArrowheads="1"/>
            </p:cNvSpPr>
            <p:nvPr/>
          </p:nvSpPr>
          <p:spPr bwMode="auto">
            <a:xfrm>
              <a:off x="1117" y="0"/>
              <a:ext cx="1" cy="290"/>
            </a:xfrm>
            <a:custGeom>
              <a:avLst/>
              <a:gdLst>
                <a:gd name="T0" fmla="*/ 0 w 1"/>
                <a:gd name="T1" fmla="*/ 290 h 290"/>
                <a:gd name="T2" fmla="*/ 0 w 1"/>
                <a:gd name="T3" fmla="*/ 0 h 29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290">
                  <a:moveTo>
                    <a:pt x="0" y="29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7" name="Freeform 29"/>
            <p:cNvSpPr>
              <a:spLocks noChangeArrowheads="1"/>
            </p:cNvSpPr>
            <p:nvPr/>
          </p:nvSpPr>
          <p:spPr bwMode="auto">
            <a:xfrm>
              <a:off x="259" y="514"/>
              <a:ext cx="1" cy="613"/>
            </a:xfrm>
            <a:custGeom>
              <a:avLst/>
              <a:gdLst>
                <a:gd name="T0" fmla="*/ 0 w 1"/>
                <a:gd name="T1" fmla="*/ 0 h 613"/>
                <a:gd name="T2" fmla="*/ 0 w 1"/>
                <a:gd name="T3" fmla="*/ 613 h 6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613">
                  <a:moveTo>
                    <a:pt x="0" y="0"/>
                  </a:moveTo>
                  <a:lnTo>
                    <a:pt x="0" y="613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8" name="Text Box 30"/>
            <p:cNvSpPr txBox="1">
              <a:spLocks noChangeArrowheads="1"/>
            </p:cNvSpPr>
            <p:nvPr/>
          </p:nvSpPr>
          <p:spPr bwMode="auto">
            <a:xfrm rot="-5400000">
              <a:off x="-76" y="623"/>
              <a:ext cx="60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ea typeface="宋体" panose="02010600030101010101" pitchFamily="2" charset="-122"/>
                </a:rPr>
                <a:t>宽</a:t>
              </a:r>
              <a:r>
                <a:rPr lang="en-US" altLang="zh-CN" sz="1200">
                  <a:ea typeface="宋体" panose="02010600030101010101" pitchFamily="2" charset="-122"/>
                </a:rPr>
                <a:t>Width</a:t>
              </a:r>
              <a:endParaRPr lang="zh-CN" altLang="en-US" sz="1400"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51249" name="Line 31"/>
            <p:cNvSpPr>
              <a:spLocks noChangeShapeType="1"/>
            </p:cNvSpPr>
            <p:nvPr/>
          </p:nvSpPr>
          <p:spPr bwMode="auto">
            <a:xfrm>
              <a:off x="565" y="272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50" name="Text Box 32"/>
            <p:cNvSpPr txBox="1">
              <a:spLocks noChangeArrowheads="1"/>
            </p:cNvSpPr>
            <p:nvPr/>
          </p:nvSpPr>
          <p:spPr bwMode="auto">
            <a:xfrm>
              <a:off x="557" y="74"/>
              <a:ext cx="51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ea typeface="宋体" panose="02010600030101010101" pitchFamily="2" charset="-122"/>
                </a:rPr>
                <a:t>宽</a:t>
              </a:r>
              <a:r>
                <a:rPr lang="en-US" altLang="zh-CN" sz="1100">
                  <a:ea typeface="宋体" panose="02010600030101010101" pitchFamily="2" charset="-122"/>
                </a:rPr>
                <a:t>Width</a:t>
              </a:r>
              <a:endParaRPr lang="zh-CN" altLang="en-US" sz="1200"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7883525" y="792163"/>
            <a:ext cx="914400" cy="728662"/>
            <a:chOff x="0" y="0"/>
            <a:chExt cx="576" cy="459"/>
          </a:xfrm>
        </p:grpSpPr>
        <p:sp>
          <p:nvSpPr>
            <p:cNvPr id="51236" name="Freeform 34"/>
            <p:cNvSpPr>
              <a:spLocks noChangeArrowheads="1"/>
            </p:cNvSpPr>
            <p:nvPr/>
          </p:nvSpPr>
          <p:spPr bwMode="auto">
            <a:xfrm>
              <a:off x="8" y="0"/>
              <a:ext cx="3" cy="454"/>
            </a:xfrm>
            <a:custGeom>
              <a:avLst/>
              <a:gdLst>
                <a:gd name="T0" fmla="*/ 0 w 3"/>
                <a:gd name="T1" fmla="*/ 454 h 454"/>
                <a:gd name="T2" fmla="*/ 3 w 3"/>
                <a:gd name="T3" fmla="*/ 0 h 45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454">
                  <a:moveTo>
                    <a:pt x="0" y="454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7" name="Line 35"/>
            <p:cNvSpPr>
              <a:spLocks noChangeShapeType="1"/>
            </p:cNvSpPr>
            <p:nvPr/>
          </p:nvSpPr>
          <p:spPr bwMode="auto">
            <a:xfrm flipV="1">
              <a:off x="558" y="299"/>
              <a:ext cx="0" cy="1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8" name="Line 36"/>
            <p:cNvSpPr>
              <a:spLocks noChangeShapeType="1"/>
            </p:cNvSpPr>
            <p:nvPr/>
          </p:nvSpPr>
          <p:spPr bwMode="auto">
            <a:xfrm>
              <a:off x="10" y="307"/>
              <a:ext cx="56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9" name="Freeform 37"/>
            <p:cNvSpPr>
              <a:spLocks noChangeArrowheads="1"/>
            </p:cNvSpPr>
            <p:nvPr/>
          </p:nvSpPr>
          <p:spPr bwMode="auto">
            <a:xfrm>
              <a:off x="0" y="457"/>
              <a:ext cx="576" cy="2"/>
            </a:xfrm>
            <a:custGeom>
              <a:avLst/>
              <a:gdLst>
                <a:gd name="T0" fmla="*/ 0 w 413"/>
                <a:gd name="T1" fmla="*/ 0 h 1"/>
                <a:gd name="T2" fmla="*/ 1120 w 41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13" h="1">
                  <a:moveTo>
                    <a:pt x="0" y="0"/>
                  </a:moveTo>
                  <a:lnTo>
                    <a:pt x="41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0" name="Line 38"/>
            <p:cNvSpPr>
              <a:spLocks noChangeShapeType="1"/>
            </p:cNvSpPr>
            <p:nvPr/>
          </p:nvSpPr>
          <p:spPr bwMode="auto">
            <a:xfrm>
              <a:off x="3" y="5"/>
              <a:ext cx="1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1" name="Line 39"/>
            <p:cNvSpPr>
              <a:spLocks noChangeShapeType="1"/>
            </p:cNvSpPr>
            <p:nvPr/>
          </p:nvSpPr>
          <p:spPr bwMode="auto">
            <a:xfrm>
              <a:off x="10" y="120"/>
              <a:ext cx="18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42" name="Line 40"/>
            <p:cNvSpPr>
              <a:spLocks noChangeShapeType="1"/>
            </p:cNvSpPr>
            <p:nvPr/>
          </p:nvSpPr>
          <p:spPr bwMode="auto">
            <a:xfrm>
              <a:off x="183" y="0"/>
              <a:ext cx="0" cy="3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5300663" y="2332038"/>
            <a:ext cx="1751012" cy="947737"/>
            <a:chOff x="0" y="0"/>
            <a:chExt cx="1103" cy="597"/>
          </a:xfrm>
        </p:grpSpPr>
        <p:sp>
          <p:nvSpPr>
            <p:cNvPr id="51229" name="Freeform 42"/>
            <p:cNvSpPr>
              <a:spLocks noChangeArrowheads="1"/>
            </p:cNvSpPr>
            <p:nvPr/>
          </p:nvSpPr>
          <p:spPr bwMode="auto">
            <a:xfrm>
              <a:off x="0" y="580"/>
              <a:ext cx="1097" cy="2"/>
            </a:xfrm>
            <a:custGeom>
              <a:avLst/>
              <a:gdLst>
                <a:gd name="T0" fmla="*/ 0 w 1097"/>
                <a:gd name="T1" fmla="*/ 0 h 2"/>
                <a:gd name="T2" fmla="*/ 1097 w 1097"/>
                <a:gd name="T3" fmla="*/ 2 h 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97" h="2">
                  <a:moveTo>
                    <a:pt x="0" y="0"/>
                  </a:moveTo>
                  <a:lnTo>
                    <a:pt x="1097" y="2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0" name="Freeform 43"/>
            <p:cNvSpPr>
              <a:spLocks noChangeArrowheads="1"/>
            </p:cNvSpPr>
            <p:nvPr/>
          </p:nvSpPr>
          <p:spPr bwMode="auto">
            <a:xfrm>
              <a:off x="3" y="7"/>
              <a:ext cx="1100" cy="4"/>
            </a:xfrm>
            <a:custGeom>
              <a:avLst/>
              <a:gdLst>
                <a:gd name="T0" fmla="*/ 0 w 789"/>
                <a:gd name="T1" fmla="*/ 7 h 3"/>
                <a:gd name="T2" fmla="*/ 2139 w 789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9" h="3">
                  <a:moveTo>
                    <a:pt x="0" y="3"/>
                  </a:moveTo>
                  <a:lnTo>
                    <a:pt x="78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1" name="Line 44"/>
            <p:cNvSpPr>
              <a:spLocks noChangeShapeType="1"/>
            </p:cNvSpPr>
            <p:nvPr/>
          </p:nvSpPr>
          <p:spPr bwMode="auto">
            <a:xfrm>
              <a:off x="425" y="181"/>
              <a:ext cx="66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2" name="Freeform 45"/>
            <p:cNvSpPr>
              <a:spLocks noChangeArrowheads="1"/>
            </p:cNvSpPr>
            <p:nvPr/>
          </p:nvSpPr>
          <p:spPr bwMode="auto">
            <a:xfrm>
              <a:off x="6" y="0"/>
              <a:ext cx="1" cy="597"/>
            </a:xfrm>
            <a:custGeom>
              <a:avLst/>
              <a:gdLst>
                <a:gd name="T0" fmla="*/ 0 w 1"/>
                <a:gd name="T1" fmla="*/ 0 h 597"/>
                <a:gd name="T2" fmla="*/ 0 w 1"/>
                <a:gd name="T3" fmla="*/ 597 h 59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97">
                  <a:moveTo>
                    <a:pt x="0" y="0"/>
                  </a:moveTo>
                  <a:lnTo>
                    <a:pt x="0" y="59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3" name="Freeform 46"/>
            <p:cNvSpPr>
              <a:spLocks noChangeArrowheads="1"/>
            </p:cNvSpPr>
            <p:nvPr/>
          </p:nvSpPr>
          <p:spPr bwMode="auto">
            <a:xfrm>
              <a:off x="1090" y="0"/>
              <a:ext cx="1" cy="589"/>
            </a:xfrm>
            <a:custGeom>
              <a:avLst/>
              <a:gdLst>
                <a:gd name="T0" fmla="*/ 0 w 1"/>
                <a:gd name="T1" fmla="*/ 0 h 589"/>
                <a:gd name="T2" fmla="*/ 0 w 1"/>
                <a:gd name="T3" fmla="*/ 589 h 58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89">
                  <a:moveTo>
                    <a:pt x="0" y="0"/>
                  </a:moveTo>
                  <a:lnTo>
                    <a:pt x="0" y="589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4" name="Freeform 47"/>
            <p:cNvSpPr>
              <a:spLocks noChangeArrowheads="1"/>
            </p:cNvSpPr>
            <p:nvPr/>
          </p:nvSpPr>
          <p:spPr bwMode="auto">
            <a:xfrm>
              <a:off x="428" y="15"/>
              <a:ext cx="1" cy="182"/>
            </a:xfrm>
            <a:custGeom>
              <a:avLst/>
              <a:gdLst>
                <a:gd name="T0" fmla="*/ 0 w 1"/>
                <a:gd name="T1" fmla="*/ 182 h 182"/>
                <a:gd name="T2" fmla="*/ 0 w 1"/>
                <a:gd name="T3" fmla="*/ 0 h 18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82">
                  <a:moveTo>
                    <a:pt x="0" y="182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5" name="Line 48"/>
            <p:cNvSpPr>
              <a:spLocks noChangeShapeType="1"/>
            </p:cNvSpPr>
            <p:nvPr/>
          </p:nvSpPr>
          <p:spPr bwMode="auto">
            <a:xfrm>
              <a:off x="655" y="7"/>
              <a:ext cx="0" cy="18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5519" name="Text Box 51"/>
          <p:cNvSpPr txBox="1">
            <a:spLocks noChangeArrowheads="1"/>
          </p:cNvSpPr>
          <p:nvPr/>
        </p:nvSpPr>
        <p:spPr bwMode="auto">
          <a:xfrm>
            <a:off x="5795963" y="4657725"/>
            <a:ext cx="3348037" cy="566309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tx2"/>
                </a:solidFill>
                <a:latin typeface="+mn-lt"/>
                <a:ea typeface="+mn-ea"/>
              </a:rPr>
              <a:t>长对正</a:t>
            </a:r>
            <a:r>
              <a:rPr lang="en-US" altLang="zh-CN" sz="2000" dirty="0">
                <a:solidFill>
                  <a:schemeClr val="tx2"/>
                </a:solidFill>
                <a:latin typeface="+mn-lt"/>
                <a:ea typeface="+mn-ea"/>
              </a:rPr>
              <a:t>Length aligning</a:t>
            </a:r>
            <a:endParaRPr lang="zh-CN" altLang="en-US" sz="20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05520" name="AutoShape 52"/>
          <p:cNvSpPr>
            <a:spLocks noChangeArrowheads="1"/>
          </p:cNvSpPr>
          <p:nvPr/>
        </p:nvSpPr>
        <p:spPr bwMode="auto">
          <a:xfrm>
            <a:off x="4427538" y="5084763"/>
            <a:ext cx="1254125" cy="795337"/>
          </a:xfrm>
          <a:prstGeom prst="leftRightArrow">
            <a:avLst>
              <a:gd name="adj1" fmla="val 50000"/>
              <a:gd name="adj2" fmla="val 44305"/>
            </a:avLst>
          </a:prstGeom>
          <a:gradFill rotWithShape="0">
            <a:gsLst>
              <a:gs pos="0">
                <a:srgbClr val="FFFF00"/>
              </a:gs>
              <a:gs pos="50000">
                <a:srgbClr val="00FF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000" b="0">
              <a:ea typeface="宋体" panose="02010600030101010101" pitchFamily="2" charset="-122"/>
            </a:endParaRPr>
          </a:p>
        </p:txBody>
      </p:sp>
      <p:sp>
        <p:nvSpPr>
          <p:cNvPr id="105521" name="Text Box 53"/>
          <p:cNvSpPr txBox="1">
            <a:spLocks noChangeArrowheads="1"/>
          </p:cNvSpPr>
          <p:nvPr/>
        </p:nvSpPr>
        <p:spPr bwMode="auto">
          <a:xfrm>
            <a:off x="5795963" y="5835650"/>
            <a:ext cx="3348037" cy="523875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  <a:latin typeface="+mn-lt"/>
                <a:ea typeface="+mn-ea"/>
              </a:rPr>
              <a:t>宽相等 </a:t>
            </a:r>
            <a:r>
              <a:rPr lang="en-US" altLang="zh-CN" sz="2000">
                <a:solidFill>
                  <a:schemeClr val="tx2"/>
                </a:solidFill>
                <a:latin typeface="+mn-lt"/>
                <a:ea typeface="+mn-ea"/>
              </a:rPr>
              <a:t>Width equal</a:t>
            </a:r>
            <a:endParaRPr lang="zh-CN" altLang="en-US" sz="200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105522" name="Text Box 54"/>
          <p:cNvSpPr txBox="1">
            <a:spLocks noChangeArrowheads="1"/>
          </p:cNvSpPr>
          <p:nvPr/>
        </p:nvSpPr>
        <p:spPr bwMode="auto">
          <a:xfrm>
            <a:off x="5800725" y="5264150"/>
            <a:ext cx="3343275" cy="523875"/>
          </a:xfrm>
          <a:prstGeom prst="rect">
            <a:avLst/>
          </a:prstGeom>
          <a:solidFill>
            <a:srgbClr val="D6D6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  <a:latin typeface="+mn-lt"/>
                <a:ea typeface="+mn-ea"/>
              </a:rPr>
              <a:t>高平齐</a:t>
            </a:r>
            <a:r>
              <a:rPr lang="en-US" altLang="zh-CN" sz="2000">
                <a:solidFill>
                  <a:schemeClr val="tx2"/>
                </a:solidFill>
                <a:latin typeface="+mn-lt"/>
                <a:ea typeface="+mn-ea"/>
              </a:rPr>
              <a:t>Height accordant</a:t>
            </a:r>
            <a:endParaRPr lang="zh-CN" altLang="en-US" sz="2800">
              <a:solidFill>
                <a:schemeClr val="tx2"/>
              </a:solidFill>
              <a:latin typeface="+mn-lt"/>
              <a:ea typeface="+mn-ea"/>
            </a:endParaRPr>
          </a:p>
        </p:txBody>
      </p: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5299075" y="796925"/>
            <a:ext cx="1758950" cy="727075"/>
            <a:chOff x="0" y="0"/>
            <a:chExt cx="1108" cy="458"/>
          </a:xfrm>
        </p:grpSpPr>
        <p:sp>
          <p:nvSpPr>
            <p:cNvPr id="51222" name="Freeform 57"/>
            <p:cNvSpPr>
              <a:spLocks noChangeArrowheads="1"/>
            </p:cNvSpPr>
            <p:nvPr/>
          </p:nvSpPr>
          <p:spPr bwMode="auto">
            <a:xfrm>
              <a:off x="0" y="451"/>
              <a:ext cx="1105" cy="7"/>
            </a:xfrm>
            <a:custGeom>
              <a:avLst/>
              <a:gdLst>
                <a:gd name="T0" fmla="*/ 1105 w 1105"/>
                <a:gd name="T1" fmla="*/ 0 h 7"/>
                <a:gd name="T2" fmla="*/ 0 w 1105"/>
                <a:gd name="T3" fmla="*/ 7 h 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05" h="7">
                  <a:moveTo>
                    <a:pt x="1105" y="0"/>
                  </a:moveTo>
                  <a:lnTo>
                    <a:pt x="0" y="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3" name="Freeform 58"/>
            <p:cNvSpPr>
              <a:spLocks noChangeArrowheads="1"/>
            </p:cNvSpPr>
            <p:nvPr/>
          </p:nvSpPr>
          <p:spPr bwMode="auto">
            <a:xfrm>
              <a:off x="7" y="298"/>
              <a:ext cx="1" cy="160"/>
            </a:xfrm>
            <a:custGeom>
              <a:avLst/>
              <a:gdLst>
                <a:gd name="T0" fmla="*/ 0 w 1"/>
                <a:gd name="T1" fmla="*/ 160 h 160"/>
                <a:gd name="T2" fmla="*/ 0 w 1"/>
                <a:gd name="T3" fmla="*/ 0 h 16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60">
                  <a:moveTo>
                    <a:pt x="0" y="160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4" name="Line 59"/>
            <p:cNvSpPr>
              <a:spLocks noChangeShapeType="1"/>
            </p:cNvSpPr>
            <p:nvPr/>
          </p:nvSpPr>
          <p:spPr bwMode="auto">
            <a:xfrm flipV="1">
              <a:off x="1088" y="1"/>
              <a:ext cx="0" cy="4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5" name="Line 60"/>
            <p:cNvSpPr>
              <a:spLocks noChangeShapeType="1"/>
            </p:cNvSpPr>
            <p:nvPr/>
          </p:nvSpPr>
          <p:spPr bwMode="auto">
            <a:xfrm flipH="1">
              <a:off x="658" y="3"/>
              <a:ext cx="4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6" name="Line 61"/>
            <p:cNvSpPr>
              <a:spLocks noChangeShapeType="1"/>
            </p:cNvSpPr>
            <p:nvPr/>
          </p:nvSpPr>
          <p:spPr bwMode="auto">
            <a:xfrm flipV="1">
              <a:off x="432" y="103"/>
              <a:ext cx="0" cy="2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7" name="Freeform 62"/>
            <p:cNvSpPr>
              <a:spLocks noChangeArrowheads="1"/>
            </p:cNvSpPr>
            <p:nvPr/>
          </p:nvSpPr>
          <p:spPr bwMode="auto">
            <a:xfrm>
              <a:off x="429" y="0"/>
              <a:ext cx="233" cy="102"/>
            </a:xfrm>
            <a:custGeom>
              <a:avLst/>
              <a:gdLst>
                <a:gd name="T0" fmla="*/ 0 w 233"/>
                <a:gd name="T1" fmla="*/ 102 h 102"/>
                <a:gd name="T2" fmla="*/ 233 w 233"/>
                <a:gd name="T3" fmla="*/ 0 h 10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3" h="102">
                  <a:moveTo>
                    <a:pt x="0" y="102"/>
                  </a:moveTo>
                  <a:lnTo>
                    <a:pt x="23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28" name="Freeform 63"/>
            <p:cNvSpPr>
              <a:spLocks noChangeArrowheads="1"/>
            </p:cNvSpPr>
            <p:nvPr/>
          </p:nvSpPr>
          <p:spPr bwMode="auto">
            <a:xfrm>
              <a:off x="5" y="304"/>
              <a:ext cx="1096" cy="1"/>
            </a:xfrm>
            <a:custGeom>
              <a:avLst/>
              <a:gdLst>
                <a:gd name="T0" fmla="*/ 0 w 786"/>
                <a:gd name="T1" fmla="*/ 0 h 1"/>
                <a:gd name="T2" fmla="*/ 2131 w 78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6" h="1">
                  <a:moveTo>
                    <a:pt x="0" y="0"/>
                  </a:moveTo>
                  <a:lnTo>
                    <a:pt x="7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5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"/>
                                        <p:tgtEl>
                                          <p:spTgt spid="105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5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5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5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5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5" grpId="0" build="p"/>
      <p:bldP spid="105476" grpId="0"/>
      <p:bldP spid="105477" grpId="0"/>
      <p:bldP spid="105478" grpId="0"/>
      <p:bldP spid="105479" grpId="0" build="p"/>
      <p:bldP spid="105480" grpId="0" animBg="1"/>
      <p:bldP spid="105481" grpId="0"/>
      <p:bldP spid="105482" grpId="0"/>
      <p:bldP spid="105483" grpId="0"/>
      <p:bldP spid="105519" grpId="0" animBg="1"/>
      <p:bldP spid="105520" grpId="0" animBg="1"/>
      <p:bldP spid="105521" grpId="0" animBg="1"/>
      <p:bldP spid="1055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88931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tx2"/>
                </a:solidFill>
                <a:latin typeface="黑体" panose="02010609060101010101" pitchFamily="49" charset="-122"/>
              </a:rPr>
              <a:t>（</a:t>
            </a:r>
            <a:r>
              <a:rPr lang="en-US" altLang="zh-CN" sz="2800">
                <a:solidFill>
                  <a:schemeClr val="tx2"/>
                </a:solidFill>
                <a:latin typeface="黑体" panose="02010609060101010101" pitchFamily="49" charset="-122"/>
              </a:rPr>
              <a:t>3</a:t>
            </a:r>
            <a:r>
              <a:rPr lang="zh-CN" altLang="en-US" sz="2800">
                <a:solidFill>
                  <a:schemeClr val="tx2"/>
                </a:solidFill>
                <a:latin typeface="黑体" panose="02010609060101010101" pitchFamily="49" charset="-122"/>
              </a:rPr>
              <a:t>）三视图之间的方位对应关系</a:t>
            </a:r>
            <a:br>
              <a:rPr lang="zh-CN" altLang="en-US" sz="2800">
                <a:solidFill>
                  <a:schemeClr val="tx2"/>
                </a:solidFill>
                <a:latin typeface="黑体" panose="02010609060101010101" pitchFamily="49" charset="-122"/>
              </a:rPr>
            </a:br>
            <a:r>
              <a:rPr lang="en-US" altLang="zh-CN" sz="2000" i="1">
                <a:solidFill>
                  <a:schemeClr val="tx2"/>
                </a:solidFill>
              </a:rPr>
              <a:t>Corresponding orientations of three views</a:t>
            </a:r>
            <a:endParaRPr lang="en-US" altLang="zh-CN" sz="2000" i="1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900113" y="4076700"/>
            <a:ext cx="6985000" cy="2468563"/>
          </a:xfrm>
          <a:prstGeom prst="rect">
            <a:avLst/>
          </a:prstGeom>
          <a:gradFill rotWithShape="0">
            <a:gsLst>
              <a:gs pos="0">
                <a:srgbClr val="FFFF66"/>
              </a:gs>
              <a:gs pos="50000">
                <a:srgbClr val="FFCCFF"/>
              </a:gs>
              <a:gs pos="100000">
                <a:srgbClr val="FFFF66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 typeface="Symbol" panose="05050102010706020507" pitchFamily="18" charset="2"/>
              <a:buChar char="·"/>
            </a:pPr>
            <a:r>
              <a:rPr lang="zh-CN" altLang="en-US">
                <a:ea typeface="宋体" panose="02010600030101010101" pitchFamily="2" charset="-122"/>
              </a:rPr>
              <a:t>主视图反映：上、下  、左、右</a:t>
            </a:r>
          </a:p>
          <a:p>
            <a:pPr algn="ctr">
              <a:spcBef>
                <a:spcPct val="0"/>
              </a:spcBef>
              <a:buFont typeface="Symbol" panose="05050102010706020507" pitchFamily="18" charset="2"/>
              <a:buNone/>
            </a:pPr>
            <a:r>
              <a:rPr lang="en-US" altLang="zh-CN" sz="2000" i="1">
                <a:ea typeface="宋体" panose="02010600030101010101" pitchFamily="2" charset="-122"/>
              </a:rPr>
              <a:t>Front view covers: Top, Bottom, Left and Right</a:t>
            </a:r>
          </a:p>
          <a:p>
            <a:pPr algn="ctr">
              <a:spcBef>
                <a:spcPct val="0"/>
              </a:spcBef>
              <a:buFont typeface="Symbol" panose="05050102010706020507" pitchFamily="18" charset="2"/>
              <a:buChar char="·"/>
            </a:pPr>
            <a:r>
              <a:rPr lang="zh-CN" altLang="en-US">
                <a:ea typeface="宋体" panose="02010600030101010101" pitchFamily="2" charset="-122"/>
              </a:rPr>
              <a:t>俯视图反映：前、后  、左、右</a:t>
            </a:r>
          </a:p>
          <a:p>
            <a:pPr algn="ctr">
              <a:spcBef>
                <a:spcPct val="0"/>
              </a:spcBef>
              <a:buFont typeface="Symbol" panose="05050102010706020507" pitchFamily="18" charset="2"/>
              <a:buChar char="·"/>
            </a:pPr>
            <a:r>
              <a:rPr lang="en-US" altLang="zh-CN" sz="2000" i="1">
                <a:ea typeface="宋体" panose="02010600030101010101" pitchFamily="2" charset="-122"/>
              </a:rPr>
              <a:t>Top view covers: Front, Back, Left and Right</a:t>
            </a:r>
            <a:endParaRPr lang="en-US" altLang="zh-CN"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  <a:buFont typeface="Symbol" panose="05050102010706020507" pitchFamily="18" charset="2"/>
              <a:buChar char="·"/>
            </a:pPr>
            <a:r>
              <a:rPr lang="zh-CN" altLang="en-US">
                <a:ea typeface="宋体" panose="02010600030101010101" pitchFamily="2" charset="-122"/>
              </a:rPr>
              <a:t>左视图反映：上、下  、前、后</a:t>
            </a:r>
          </a:p>
          <a:p>
            <a:pPr algn="ctr">
              <a:spcBef>
                <a:spcPct val="0"/>
              </a:spcBef>
              <a:buFont typeface="Symbol" panose="05050102010706020507" pitchFamily="18" charset="2"/>
              <a:buChar char="·"/>
            </a:pPr>
            <a:r>
              <a:rPr lang="en-US" altLang="zh-CN" sz="2000" i="1">
                <a:ea typeface="宋体" panose="02010600030101010101" pitchFamily="2" charset="-122"/>
              </a:rPr>
              <a:t>Lrft view covers: Top, Bottom, Front and Bottom</a:t>
            </a:r>
          </a:p>
        </p:txBody>
      </p:sp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2632075" y="782638"/>
            <a:ext cx="909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上</a:t>
            </a:r>
            <a:r>
              <a:rPr lang="en-US" altLang="zh-CN" sz="1800" i="1">
                <a:ea typeface="宋体" panose="02010600030101010101" pitchFamily="2" charset="-122"/>
              </a:rPr>
              <a:t>Top</a:t>
            </a:r>
          </a:p>
        </p:txBody>
      </p:sp>
      <p:sp>
        <p:nvSpPr>
          <p:cNvPr id="106501" name="Text Box 5"/>
          <p:cNvSpPr txBox="1">
            <a:spLocks noChangeArrowheads="1"/>
          </p:cNvSpPr>
          <p:nvPr/>
        </p:nvSpPr>
        <p:spPr bwMode="auto">
          <a:xfrm>
            <a:off x="2632075" y="1851025"/>
            <a:ext cx="1227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下</a:t>
            </a:r>
            <a:r>
              <a:rPr lang="en-US" altLang="zh-CN" sz="1800" i="1">
                <a:ea typeface="宋体" panose="02010600030101010101" pitchFamily="2" charset="-122"/>
              </a:rPr>
              <a:t>Bottom</a:t>
            </a:r>
          </a:p>
        </p:txBody>
      </p:sp>
      <p:sp>
        <p:nvSpPr>
          <p:cNvPr id="106502" name="Text Box 6"/>
          <p:cNvSpPr txBox="1">
            <a:spLocks noChangeArrowheads="1"/>
          </p:cNvSpPr>
          <p:nvPr/>
        </p:nvSpPr>
        <p:spPr bwMode="auto">
          <a:xfrm>
            <a:off x="1258888" y="2924175"/>
            <a:ext cx="9223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左</a:t>
            </a:r>
            <a:r>
              <a:rPr lang="en-US" altLang="zh-CN" sz="1800" i="1">
                <a:ea typeface="宋体" panose="02010600030101010101" pitchFamily="2" charset="-122"/>
              </a:rPr>
              <a:t>Left</a:t>
            </a:r>
          </a:p>
        </p:txBody>
      </p:sp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3621088" y="2927350"/>
            <a:ext cx="13827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右</a:t>
            </a:r>
            <a:r>
              <a:rPr lang="en-US" altLang="zh-CN" sz="1800" i="1">
                <a:ea typeface="宋体" panose="02010600030101010101" pitchFamily="2" charset="-122"/>
              </a:rPr>
              <a:t>Right</a:t>
            </a:r>
          </a:p>
        </p:txBody>
      </p:sp>
      <p:sp>
        <p:nvSpPr>
          <p:cNvPr id="106504" name="Text Box 8"/>
          <p:cNvSpPr txBox="1">
            <a:spLocks noChangeArrowheads="1"/>
          </p:cNvSpPr>
          <p:nvPr/>
        </p:nvSpPr>
        <p:spPr bwMode="auto">
          <a:xfrm>
            <a:off x="2632075" y="2411413"/>
            <a:ext cx="1076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后</a:t>
            </a:r>
            <a:r>
              <a:rPr lang="en-US" altLang="zh-CN" sz="1800" i="1">
                <a:ea typeface="宋体" panose="02010600030101010101" pitchFamily="2" charset="-122"/>
              </a:rPr>
              <a:t>Back</a:t>
            </a:r>
          </a:p>
        </p:txBody>
      </p:sp>
      <p:sp>
        <p:nvSpPr>
          <p:cNvPr id="106505" name="Text Box 9"/>
          <p:cNvSpPr txBox="1">
            <a:spLocks noChangeArrowheads="1"/>
          </p:cNvSpPr>
          <p:nvPr/>
        </p:nvSpPr>
        <p:spPr bwMode="auto">
          <a:xfrm>
            <a:off x="2632075" y="3584575"/>
            <a:ext cx="1363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前</a:t>
            </a:r>
            <a:r>
              <a:rPr lang="en-US" altLang="zh-CN" sz="1800" i="1">
                <a:ea typeface="宋体" panose="02010600030101010101" pitchFamily="2" charset="-122"/>
              </a:rPr>
              <a:t>Front</a:t>
            </a:r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5789613" y="782638"/>
            <a:ext cx="9096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上</a:t>
            </a:r>
            <a:r>
              <a:rPr lang="en-US" altLang="zh-CN" sz="1800" i="1">
                <a:ea typeface="宋体" panose="02010600030101010101" pitchFamily="2" charset="-122"/>
              </a:rPr>
              <a:t>Top</a:t>
            </a:r>
          </a:p>
        </p:txBody>
      </p:sp>
      <p:sp>
        <p:nvSpPr>
          <p:cNvPr id="106507" name="Text Box 11"/>
          <p:cNvSpPr txBox="1">
            <a:spLocks noChangeArrowheads="1"/>
          </p:cNvSpPr>
          <p:nvPr/>
        </p:nvSpPr>
        <p:spPr bwMode="auto">
          <a:xfrm>
            <a:off x="5773737" y="2026088"/>
            <a:ext cx="12509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下</a:t>
            </a:r>
            <a:r>
              <a:rPr lang="en-US" altLang="zh-CN" sz="1800" i="1">
                <a:ea typeface="宋体" panose="02010600030101010101" pitchFamily="2" charset="-122"/>
              </a:rPr>
              <a:t>Bottom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106508" name="Text Box 12"/>
          <p:cNvSpPr txBox="1">
            <a:spLocks noChangeArrowheads="1"/>
          </p:cNvSpPr>
          <p:nvPr/>
        </p:nvSpPr>
        <p:spPr bwMode="auto">
          <a:xfrm>
            <a:off x="6580188" y="1357313"/>
            <a:ext cx="10874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前</a:t>
            </a:r>
            <a:r>
              <a:rPr lang="en-US" altLang="zh-CN" sz="1800" i="1">
                <a:ea typeface="宋体" panose="02010600030101010101" pitchFamily="2" charset="-122"/>
              </a:rPr>
              <a:t>Front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106509" name="Text Box 13"/>
          <p:cNvSpPr txBox="1">
            <a:spLocks noChangeArrowheads="1"/>
          </p:cNvSpPr>
          <p:nvPr/>
        </p:nvSpPr>
        <p:spPr bwMode="auto">
          <a:xfrm>
            <a:off x="4716463" y="1341438"/>
            <a:ext cx="10239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后</a:t>
            </a:r>
            <a:r>
              <a:rPr lang="en-US" altLang="zh-CN" sz="1800" i="1">
                <a:ea typeface="宋体" panose="02010600030101010101" pitchFamily="2" charset="-122"/>
              </a:rPr>
              <a:t>Back</a:t>
            </a:r>
          </a:p>
        </p:txBody>
      </p:sp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1187450" y="1412875"/>
            <a:ext cx="1155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左</a:t>
            </a:r>
            <a:r>
              <a:rPr lang="en-US" altLang="zh-CN" sz="1800" i="1">
                <a:ea typeface="宋体" panose="02010600030101010101" pitchFamily="2" charset="-122"/>
              </a:rPr>
              <a:t>Left</a:t>
            </a:r>
          </a:p>
        </p:txBody>
      </p:sp>
      <p:sp>
        <p:nvSpPr>
          <p:cNvPr id="106511" name="Text Box 15"/>
          <p:cNvSpPr txBox="1">
            <a:spLocks noChangeArrowheads="1"/>
          </p:cNvSpPr>
          <p:nvPr/>
        </p:nvSpPr>
        <p:spPr bwMode="auto">
          <a:xfrm>
            <a:off x="3632200" y="1357313"/>
            <a:ext cx="10048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800">
                <a:ea typeface="宋体" panose="02010600030101010101" pitchFamily="2" charset="-122"/>
              </a:rPr>
              <a:t>右</a:t>
            </a:r>
            <a:r>
              <a:rPr lang="en-US" altLang="zh-CN" sz="1600" i="1">
                <a:ea typeface="宋体" panose="02010600030101010101" pitchFamily="2" charset="-122"/>
              </a:rPr>
              <a:t>Right</a:t>
            </a:r>
          </a:p>
        </p:txBody>
      </p:sp>
      <p:sp>
        <p:nvSpPr>
          <p:cNvPr id="52240" name="Freeform 16"/>
          <p:cNvSpPr>
            <a:spLocks noChangeArrowheads="1"/>
          </p:cNvSpPr>
          <p:nvPr/>
        </p:nvSpPr>
        <p:spPr bwMode="auto">
          <a:xfrm>
            <a:off x="2259013" y="1912938"/>
            <a:ext cx="1436687" cy="0"/>
          </a:xfrm>
          <a:custGeom>
            <a:avLst/>
            <a:gdLst>
              <a:gd name="T0" fmla="*/ 2147483646 w 794"/>
              <a:gd name="T1" fmla="*/ 2147483646 h 5"/>
              <a:gd name="T2" fmla="*/ 0 w 794"/>
              <a:gd name="T3" fmla="*/ 0 h 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94" h="5">
                <a:moveTo>
                  <a:pt x="794" y="5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1" name="Freeform 17"/>
          <p:cNvSpPr>
            <a:spLocks noChangeArrowheads="1"/>
          </p:cNvSpPr>
          <p:nvPr/>
        </p:nvSpPr>
        <p:spPr bwMode="auto">
          <a:xfrm>
            <a:off x="2260600" y="1757363"/>
            <a:ext cx="1588" cy="182562"/>
          </a:xfrm>
          <a:custGeom>
            <a:avLst/>
            <a:gdLst>
              <a:gd name="T0" fmla="*/ 2147483646 w 1"/>
              <a:gd name="T1" fmla="*/ 2147483646 h 102"/>
              <a:gd name="T2" fmla="*/ 0 w 1"/>
              <a:gd name="T3" fmla="*/ 0 h 10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02">
                <a:moveTo>
                  <a:pt x="1" y="102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2" name="Line 18"/>
          <p:cNvSpPr>
            <a:spLocks noChangeShapeType="1"/>
          </p:cNvSpPr>
          <p:nvPr/>
        </p:nvSpPr>
        <p:spPr bwMode="auto">
          <a:xfrm flipV="1">
            <a:off x="3673475" y="1377950"/>
            <a:ext cx="0" cy="5461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3" name="Line 19"/>
          <p:cNvSpPr>
            <a:spLocks noChangeShapeType="1"/>
          </p:cNvSpPr>
          <p:nvPr/>
        </p:nvSpPr>
        <p:spPr bwMode="auto">
          <a:xfrm flipH="1">
            <a:off x="3097213" y="1390650"/>
            <a:ext cx="5635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4" name="Line 20"/>
          <p:cNvSpPr>
            <a:spLocks noChangeShapeType="1"/>
          </p:cNvSpPr>
          <p:nvPr/>
        </p:nvSpPr>
        <p:spPr bwMode="auto">
          <a:xfrm flipV="1">
            <a:off x="2820988" y="1508125"/>
            <a:ext cx="0" cy="247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5" name="Freeform 21"/>
          <p:cNvSpPr>
            <a:spLocks noChangeArrowheads="1"/>
          </p:cNvSpPr>
          <p:nvPr/>
        </p:nvSpPr>
        <p:spPr bwMode="auto">
          <a:xfrm>
            <a:off x="2816225" y="1382713"/>
            <a:ext cx="282575" cy="130175"/>
          </a:xfrm>
          <a:custGeom>
            <a:avLst/>
            <a:gdLst>
              <a:gd name="T0" fmla="*/ 0 w 178"/>
              <a:gd name="T1" fmla="*/ 2147483646 h 82"/>
              <a:gd name="T2" fmla="*/ 2147483646 w 178"/>
              <a:gd name="T3" fmla="*/ 0 h 8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78" h="82">
                <a:moveTo>
                  <a:pt x="0" y="82"/>
                </a:moveTo>
                <a:lnTo>
                  <a:pt x="178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6" name="Freeform 22"/>
          <p:cNvSpPr>
            <a:spLocks noChangeArrowheads="1"/>
          </p:cNvSpPr>
          <p:nvPr/>
        </p:nvSpPr>
        <p:spPr bwMode="auto">
          <a:xfrm>
            <a:off x="2259013" y="1749425"/>
            <a:ext cx="1422400" cy="3175"/>
          </a:xfrm>
          <a:custGeom>
            <a:avLst/>
            <a:gdLst>
              <a:gd name="T0" fmla="*/ 0 w 786"/>
              <a:gd name="T1" fmla="*/ 0 h 1"/>
              <a:gd name="T2" fmla="*/ 2147483646 w 786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86" h="1">
                <a:moveTo>
                  <a:pt x="0" y="0"/>
                </a:moveTo>
                <a:lnTo>
                  <a:pt x="786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7" name="Freeform 23"/>
          <p:cNvSpPr>
            <a:spLocks noChangeArrowheads="1"/>
          </p:cNvSpPr>
          <p:nvPr/>
        </p:nvSpPr>
        <p:spPr bwMode="auto">
          <a:xfrm>
            <a:off x="2259013" y="3632200"/>
            <a:ext cx="1423987" cy="0"/>
          </a:xfrm>
          <a:custGeom>
            <a:avLst/>
            <a:gdLst>
              <a:gd name="T0" fmla="*/ 0 w 897"/>
              <a:gd name="T1" fmla="*/ 0 h 3"/>
              <a:gd name="T2" fmla="*/ 2147483646 w 897"/>
              <a:gd name="T3" fmla="*/ 2147483646 h 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97" h="3">
                <a:moveTo>
                  <a:pt x="0" y="0"/>
                </a:moveTo>
                <a:lnTo>
                  <a:pt x="897" y="3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8" name="Freeform 24"/>
          <p:cNvSpPr>
            <a:spLocks noChangeArrowheads="1"/>
          </p:cNvSpPr>
          <p:nvPr/>
        </p:nvSpPr>
        <p:spPr bwMode="auto">
          <a:xfrm>
            <a:off x="2262188" y="2947988"/>
            <a:ext cx="1428750" cy="4762"/>
          </a:xfrm>
          <a:custGeom>
            <a:avLst/>
            <a:gdLst>
              <a:gd name="T0" fmla="*/ 0 w 789"/>
              <a:gd name="T1" fmla="*/ 2147483646 h 3"/>
              <a:gd name="T2" fmla="*/ 2147483646 w 789"/>
              <a:gd name="T3" fmla="*/ 0 h 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89" h="3">
                <a:moveTo>
                  <a:pt x="0" y="3"/>
                </a:moveTo>
                <a:lnTo>
                  <a:pt x="789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49" name="Line 25"/>
          <p:cNvSpPr>
            <a:spLocks noChangeShapeType="1"/>
          </p:cNvSpPr>
          <p:nvPr/>
        </p:nvSpPr>
        <p:spPr bwMode="auto">
          <a:xfrm>
            <a:off x="2811463" y="3154363"/>
            <a:ext cx="868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0" name="Line 26"/>
          <p:cNvSpPr>
            <a:spLocks noChangeShapeType="1"/>
          </p:cNvSpPr>
          <p:nvPr/>
        </p:nvSpPr>
        <p:spPr bwMode="auto">
          <a:xfrm>
            <a:off x="2268538" y="2947988"/>
            <a:ext cx="0" cy="701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1" name="Freeform 27"/>
          <p:cNvSpPr>
            <a:spLocks noChangeArrowheads="1"/>
          </p:cNvSpPr>
          <p:nvPr/>
        </p:nvSpPr>
        <p:spPr bwMode="auto">
          <a:xfrm>
            <a:off x="3665538" y="2949575"/>
            <a:ext cx="1587" cy="695325"/>
          </a:xfrm>
          <a:custGeom>
            <a:avLst/>
            <a:gdLst>
              <a:gd name="T0" fmla="*/ 0 w 1"/>
              <a:gd name="T1" fmla="*/ 0 h 389"/>
              <a:gd name="T2" fmla="*/ 0 w 1"/>
              <a:gd name="T3" fmla="*/ 2147483646 h 38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389">
                <a:moveTo>
                  <a:pt x="0" y="0"/>
                </a:moveTo>
                <a:lnTo>
                  <a:pt x="0" y="389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2" name="Freeform 28"/>
          <p:cNvSpPr>
            <a:spLocks noChangeArrowheads="1"/>
          </p:cNvSpPr>
          <p:nvPr/>
        </p:nvSpPr>
        <p:spPr bwMode="auto">
          <a:xfrm>
            <a:off x="2816225" y="2954338"/>
            <a:ext cx="1588" cy="209550"/>
          </a:xfrm>
          <a:custGeom>
            <a:avLst/>
            <a:gdLst>
              <a:gd name="T0" fmla="*/ 0 w 1"/>
              <a:gd name="T1" fmla="*/ 2147483646 h 132"/>
              <a:gd name="T2" fmla="*/ 2147483646 w 1"/>
              <a:gd name="T3" fmla="*/ 0 h 13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32">
                <a:moveTo>
                  <a:pt x="0" y="132"/>
                </a:moveTo>
                <a:lnTo>
                  <a:pt x="1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3" name="Freeform 29"/>
          <p:cNvSpPr>
            <a:spLocks noChangeArrowheads="1"/>
          </p:cNvSpPr>
          <p:nvPr/>
        </p:nvSpPr>
        <p:spPr bwMode="auto">
          <a:xfrm>
            <a:off x="5902325" y="1377950"/>
            <a:ext cx="4763" cy="549275"/>
          </a:xfrm>
          <a:custGeom>
            <a:avLst/>
            <a:gdLst>
              <a:gd name="T0" fmla="*/ 0 w 3"/>
              <a:gd name="T1" fmla="*/ 2147483646 h 307"/>
              <a:gd name="T2" fmla="*/ 2147483646 w 3"/>
              <a:gd name="T3" fmla="*/ 0 h 307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" h="307">
                <a:moveTo>
                  <a:pt x="0" y="307"/>
                </a:moveTo>
                <a:lnTo>
                  <a:pt x="3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4" name="Line 30"/>
          <p:cNvSpPr>
            <a:spLocks noChangeShapeType="1"/>
          </p:cNvSpPr>
          <p:nvPr/>
        </p:nvSpPr>
        <p:spPr bwMode="auto">
          <a:xfrm flipV="1">
            <a:off x="6613525" y="1733550"/>
            <a:ext cx="0" cy="190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5" name="Line 31"/>
          <p:cNvSpPr>
            <a:spLocks noChangeShapeType="1"/>
          </p:cNvSpPr>
          <p:nvPr/>
        </p:nvSpPr>
        <p:spPr bwMode="auto">
          <a:xfrm>
            <a:off x="5902325" y="1739900"/>
            <a:ext cx="730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6" name="Freeform 32"/>
          <p:cNvSpPr>
            <a:spLocks noChangeArrowheads="1"/>
          </p:cNvSpPr>
          <p:nvPr/>
        </p:nvSpPr>
        <p:spPr bwMode="auto">
          <a:xfrm>
            <a:off x="5892800" y="1911350"/>
            <a:ext cx="733425" cy="0"/>
          </a:xfrm>
          <a:custGeom>
            <a:avLst/>
            <a:gdLst>
              <a:gd name="T0" fmla="*/ 0 w 462"/>
              <a:gd name="T1" fmla="*/ 2147483646 h 3"/>
              <a:gd name="T2" fmla="*/ 2147483646 w 462"/>
              <a:gd name="T3" fmla="*/ 0 h 3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62" h="3">
                <a:moveTo>
                  <a:pt x="0" y="3"/>
                </a:moveTo>
                <a:lnTo>
                  <a:pt x="462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7" name="Line 33"/>
          <p:cNvSpPr>
            <a:spLocks noChangeShapeType="1"/>
          </p:cNvSpPr>
          <p:nvPr/>
        </p:nvSpPr>
        <p:spPr bwMode="auto">
          <a:xfrm>
            <a:off x="5902325" y="1387475"/>
            <a:ext cx="242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>
            <a:off x="5902325" y="1516063"/>
            <a:ext cx="242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59" name="Line 35"/>
          <p:cNvSpPr>
            <a:spLocks noChangeShapeType="1"/>
          </p:cNvSpPr>
          <p:nvPr/>
        </p:nvSpPr>
        <p:spPr bwMode="auto">
          <a:xfrm>
            <a:off x="6126163" y="1373188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>
            <a:off x="3121025" y="2951163"/>
            <a:ext cx="0" cy="204787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2261" name="Group 37"/>
          <p:cNvGrpSpPr>
            <a:grpSpLocks/>
          </p:cNvGrpSpPr>
          <p:nvPr/>
        </p:nvGrpSpPr>
        <p:grpSpPr bwMode="auto">
          <a:xfrm>
            <a:off x="6556375" y="2393950"/>
            <a:ext cx="1684338" cy="914400"/>
            <a:chOff x="0" y="0"/>
            <a:chExt cx="1061" cy="576"/>
          </a:xfrm>
        </p:grpSpPr>
        <p:sp>
          <p:nvSpPr>
            <p:cNvPr id="52262" name="Freeform 38"/>
            <p:cNvSpPr>
              <a:spLocks noChangeArrowheads="1"/>
            </p:cNvSpPr>
            <p:nvPr/>
          </p:nvSpPr>
          <p:spPr bwMode="auto">
            <a:xfrm>
              <a:off x="5" y="12"/>
              <a:ext cx="1049" cy="545"/>
            </a:xfrm>
            <a:custGeom>
              <a:avLst/>
              <a:gdLst>
                <a:gd name="T0" fmla="*/ 0 w 1049"/>
                <a:gd name="T1" fmla="*/ 180 h 545"/>
                <a:gd name="T2" fmla="*/ 293 w 1049"/>
                <a:gd name="T3" fmla="*/ 181 h 545"/>
                <a:gd name="T4" fmla="*/ 307 w 1049"/>
                <a:gd name="T5" fmla="*/ 65 h 545"/>
                <a:gd name="T6" fmla="*/ 438 w 1049"/>
                <a:gd name="T7" fmla="*/ 0 h 545"/>
                <a:gd name="T8" fmla="*/ 766 w 1049"/>
                <a:gd name="T9" fmla="*/ 0 h 545"/>
                <a:gd name="T10" fmla="*/ 838 w 1049"/>
                <a:gd name="T11" fmla="*/ 58 h 545"/>
                <a:gd name="T12" fmla="*/ 838 w 1049"/>
                <a:gd name="T13" fmla="*/ 254 h 545"/>
                <a:gd name="T14" fmla="*/ 1048 w 1049"/>
                <a:gd name="T15" fmla="*/ 461 h 545"/>
                <a:gd name="T16" fmla="*/ 1049 w 1049"/>
                <a:gd name="T17" fmla="*/ 545 h 545"/>
                <a:gd name="T18" fmla="*/ 278 w 1049"/>
                <a:gd name="T19" fmla="*/ 545 h 545"/>
                <a:gd name="T20" fmla="*/ 0 w 1049"/>
                <a:gd name="T21" fmla="*/ 281 h 545"/>
                <a:gd name="T22" fmla="*/ 0 w 1049"/>
                <a:gd name="T23" fmla="*/ 180 h 54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9" h="545">
                  <a:moveTo>
                    <a:pt x="0" y="180"/>
                  </a:moveTo>
                  <a:lnTo>
                    <a:pt x="293" y="181"/>
                  </a:lnTo>
                  <a:lnTo>
                    <a:pt x="307" y="65"/>
                  </a:lnTo>
                  <a:lnTo>
                    <a:pt x="438" y="0"/>
                  </a:lnTo>
                  <a:lnTo>
                    <a:pt x="766" y="0"/>
                  </a:lnTo>
                  <a:lnTo>
                    <a:pt x="838" y="58"/>
                  </a:lnTo>
                  <a:lnTo>
                    <a:pt x="838" y="254"/>
                  </a:lnTo>
                  <a:lnTo>
                    <a:pt x="1048" y="461"/>
                  </a:lnTo>
                  <a:lnTo>
                    <a:pt x="1049" y="545"/>
                  </a:lnTo>
                  <a:lnTo>
                    <a:pt x="278" y="545"/>
                  </a:lnTo>
                  <a:lnTo>
                    <a:pt x="0" y="281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FF5050"/>
            </a:solidFill>
            <a:ln w="12700">
              <a:solidFill>
                <a:srgbClr val="FF505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263" name="Group 39"/>
            <p:cNvGrpSpPr>
              <a:grpSpLocks/>
            </p:cNvGrpSpPr>
            <p:nvPr/>
          </p:nvGrpSpPr>
          <p:grpSpPr bwMode="auto">
            <a:xfrm>
              <a:off x="0" y="0"/>
              <a:ext cx="1061" cy="576"/>
              <a:chOff x="0" y="0"/>
              <a:chExt cx="1061" cy="576"/>
            </a:xfrm>
          </p:grpSpPr>
          <p:sp>
            <p:nvSpPr>
              <p:cNvPr id="52264" name="Line 40"/>
              <p:cNvSpPr>
                <a:spLocks noChangeShapeType="1"/>
              </p:cNvSpPr>
              <p:nvPr/>
            </p:nvSpPr>
            <p:spPr bwMode="auto">
              <a:xfrm flipH="1" flipV="1">
                <a:off x="450" y="4"/>
                <a:ext cx="66" cy="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5" name="Freeform 41"/>
              <p:cNvSpPr>
                <a:spLocks noChangeArrowheads="1"/>
              </p:cNvSpPr>
              <p:nvPr/>
            </p:nvSpPr>
            <p:spPr bwMode="auto">
              <a:xfrm>
                <a:off x="281" y="472"/>
                <a:ext cx="2" cy="85"/>
              </a:xfrm>
              <a:custGeom>
                <a:avLst/>
                <a:gdLst>
                  <a:gd name="T0" fmla="*/ 0 w 2"/>
                  <a:gd name="T1" fmla="*/ 0 h 85"/>
                  <a:gd name="T2" fmla="*/ 2 w 2"/>
                  <a:gd name="T3" fmla="*/ 85 h 8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" h="85">
                    <a:moveTo>
                      <a:pt x="0" y="0"/>
                    </a:moveTo>
                    <a:lnTo>
                      <a:pt x="2" y="8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6" name="Freeform 42"/>
              <p:cNvSpPr>
                <a:spLocks noChangeArrowheads="1"/>
              </p:cNvSpPr>
              <p:nvPr/>
            </p:nvSpPr>
            <p:spPr bwMode="auto">
              <a:xfrm>
                <a:off x="3" y="188"/>
                <a:ext cx="2" cy="106"/>
              </a:xfrm>
              <a:custGeom>
                <a:avLst/>
                <a:gdLst>
                  <a:gd name="T0" fmla="*/ 0 w 2"/>
                  <a:gd name="T1" fmla="*/ 106 h 106"/>
                  <a:gd name="T2" fmla="*/ 2 w 2"/>
                  <a:gd name="T3" fmla="*/ 0 h 10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" h="106">
                    <a:moveTo>
                      <a:pt x="0" y="106"/>
                    </a:moveTo>
                    <a:lnTo>
                      <a:pt x="2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7" name="Line 43"/>
              <p:cNvSpPr>
                <a:spLocks noChangeShapeType="1"/>
              </p:cNvSpPr>
              <p:nvPr/>
            </p:nvSpPr>
            <p:spPr bwMode="auto">
              <a:xfrm>
                <a:off x="381" y="262"/>
                <a:ext cx="4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8" name="Line 44"/>
              <p:cNvSpPr>
                <a:spLocks noChangeShapeType="1"/>
              </p:cNvSpPr>
              <p:nvPr/>
            </p:nvSpPr>
            <p:spPr bwMode="auto">
              <a:xfrm flipV="1">
                <a:off x="846" y="68"/>
                <a:ext cx="0" cy="20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69" name="Freeform 45"/>
              <p:cNvSpPr>
                <a:spLocks noChangeArrowheads="1"/>
              </p:cNvSpPr>
              <p:nvPr/>
            </p:nvSpPr>
            <p:spPr bwMode="auto">
              <a:xfrm>
                <a:off x="385" y="63"/>
                <a:ext cx="124" cy="65"/>
              </a:xfrm>
              <a:custGeom>
                <a:avLst/>
                <a:gdLst>
                  <a:gd name="T0" fmla="*/ 124 w 124"/>
                  <a:gd name="T1" fmla="*/ 0 h 65"/>
                  <a:gd name="T2" fmla="*/ 0 w 124"/>
                  <a:gd name="T3" fmla="*/ 65 h 6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24" h="65">
                    <a:moveTo>
                      <a:pt x="124" y="0"/>
                    </a:moveTo>
                    <a:lnTo>
                      <a:pt x="0" y="65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0" name="Freeform 46"/>
              <p:cNvSpPr>
                <a:spLocks noChangeArrowheads="1"/>
              </p:cNvSpPr>
              <p:nvPr/>
            </p:nvSpPr>
            <p:spPr bwMode="auto">
              <a:xfrm>
                <a:off x="312" y="4"/>
                <a:ext cx="139" cy="66"/>
              </a:xfrm>
              <a:custGeom>
                <a:avLst/>
                <a:gdLst>
                  <a:gd name="T0" fmla="*/ 139 w 139"/>
                  <a:gd name="T1" fmla="*/ 0 h 66"/>
                  <a:gd name="T2" fmla="*/ 0 w 139"/>
                  <a:gd name="T3" fmla="*/ 66 h 6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39" h="66">
                    <a:moveTo>
                      <a:pt x="139" y="0"/>
                    </a:moveTo>
                    <a:lnTo>
                      <a:pt x="0" y="6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1" name="Line 47"/>
              <p:cNvSpPr>
                <a:spLocks noChangeShapeType="1"/>
              </p:cNvSpPr>
              <p:nvPr/>
            </p:nvSpPr>
            <p:spPr bwMode="auto">
              <a:xfrm>
                <a:off x="448" y="6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2" name="Line 48"/>
              <p:cNvSpPr>
                <a:spLocks noChangeShapeType="1"/>
              </p:cNvSpPr>
              <p:nvPr/>
            </p:nvSpPr>
            <p:spPr bwMode="auto">
              <a:xfrm>
                <a:off x="498" y="68"/>
                <a:ext cx="35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3" name="Freeform 49"/>
              <p:cNvSpPr>
                <a:spLocks noChangeArrowheads="1"/>
              </p:cNvSpPr>
              <p:nvPr/>
            </p:nvSpPr>
            <p:spPr bwMode="auto">
              <a:xfrm>
                <a:off x="378" y="121"/>
                <a:ext cx="1" cy="152"/>
              </a:xfrm>
              <a:custGeom>
                <a:avLst/>
                <a:gdLst>
                  <a:gd name="T0" fmla="*/ 0 w 1"/>
                  <a:gd name="T1" fmla="*/ 0 h 152"/>
                  <a:gd name="T2" fmla="*/ 0 w 1"/>
                  <a:gd name="T3" fmla="*/ 152 h 15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52">
                    <a:moveTo>
                      <a:pt x="0" y="0"/>
                    </a:moveTo>
                    <a:lnTo>
                      <a:pt x="0" y="15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4" name="Freeform 50"/>
              <p:cNvSpPr>
                <a:spLocks noChangeArrowheads="1"/>
              </p:cNvSpPr>
              <p:nvPr/>
            </p:nvSpPr>
            <p:spPr bwMode="auto">
              <a:xfrm>
                <a:off x="305" y="70"/>
                <a:ext cx="1" cy="122"/>
              </a:xfrm>
              <a:custGeom>
                <a:avLst/>
                <a:gdLst>
                  <a:gd name="T0" fmla="*/ 0 w 1"/>
                  <a:gd name="T1" fmla="*/ 0 h 122"/>
                  <a:gd name="T2" fmla="*/ 1 w 1"/>
                  <a:gd name="T3" fmla="*/ 122 h 12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22">
                    <a:moveTo>
                      <a:pt x="0" y="0"/>
                    </a:moveTo>
                    <a:lnTo>
                      <a:pt x="1" y="12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5" name="Freeform 51"/>
              <p:cNvSpPr>
                <a:spLocks noChangeArrowheads="1"/>
              </p:cNvSpPr>
              <p:nvPr/>
            </p:nvSpPr>
            <p:spPr bwMode="auto">
              <a:xfrm>
                <a:off x="0" y="283"/>
                <a:ext cx="283" cy="283"/>
              </a:xfrm>
              <a:custGeom>
                <a:avLst/>
                <a:gdLst>
                  <a:gd name="T0" fmla="*/ 0 w 283"/>
                  <a:gd name="T1" fmla="*/ 0 h 283"/>
                  <a:gd name="T2" fmla="*/ 283 w 283"/>
                  <a:gd name="T3" fmla="*/ 283 h 28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83" h="283">
                    <a:moveTo>
                      <a:pt x="0" y="0"/>
                    </a:moveTo>
                    <a:lnTo>
                      <a:pt x="283" y="283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6" name="Line 52"/>
              <p:cNvSpPr>
                <a:spLocks noChangeShapeType="1"/>
              </p:cNvSpPr>
              <p:nvPr/>
            </p:nvSpPr>
            <p:spPr bwMode="auto">
              <a:xfrm>
                <a:off x="276" y="477"/>
                <a:ext cx="7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7" name="Freeform 53"/>
              <p:cNvSpPr>
                <a:spLocks noChangeArrowheads="1"/>
              </p:cNvSpPr>
              <p:nvPr/>
            </p:nvSpPr>
            <p:spPr bwMode="auto">
              <a:xfrm>
                <a:off x="1051" y="465"/>
                <a:ext cx="1" cy="111"/>
              </a:xfrm>
              <a:custGeom>
                <a:avLst/>
                <a:gdLst>
                  <a:gd name="T0" fmla="*/ 0 w 1"/>
                  <a:gd name="T1" fmla="*/ 0 h 111"/>
                  <a:gd name="T2" fmla="*/ 0 w 1"/>
                  <a:gd name="T3" fmla="*/ 111 h 11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11">
                    <a:moveTo>
                      <a:pt x="0" y="0"/>
                    </a:moveTo>
                    <a:lnTo>
                      <a:pt x="0" y="11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8" name="Freeform 54"/>
              <p:cNvSpPr>
                <a:spLocks noChangeArrowheads="1"/>
              </p:cNvSpPr>
              <p:nvPr/>
            </p:nvSpPr>
            <p:spPr bwMode="auto">
              <a:xfrm>
                <a:off x="274" y="562"/>
                <a:ext cx="787" cy="1"/>
              </a:xfrm>
              <a:custGeom>
                <a:avLst/>
                <a:gdLst>
                  <a:gd name="T0" fmla="*/ 0 w 787"/>
                  <a:gd name="T1" fmla="*/ 0 h 1"/>
                  <a:gd name="T2" fmla="*/ 787 w 787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87" h="1">
                    <a:moveTo>
                      <a:pt x="0" y="0"/>
                    </a:moveTo>
                    <a:lnTo>
                      <a:pt x="787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79" name="Freeform 55"/>
              <p:cNvSpPr>
                <a:spLocks noChangeArrowheads="1"/>
              </p:cNvSpPr>
              <p:nvPr/>
            </p:nvSpPr>
            <p:spPr bwMode="auto">
              <a:xfrm>
                <a:off x="7" y="193"/>
                <a:ext cx="278" cy="276"/>
              </a:xfrm>
              <a:custGeom>
                <a:avLst/>
                <a:gdLst>
                  <a:gd name="T0" fmla="*/ 0 w 278"/>
                  <a:gd name="T1" fmla="*/ 0 h 276"/>
                  <a:gd name="T2" fmla="*/ 278 w 278"/>
                  <a:gd name="T3" fmla="*/ 276 h 27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78" h="276">
                    <a:moveTo>
                      <a:pt x="0" y="0"/>
                    </a:moveTo>
                    <a:lnTo>
                      <a:pt x="278" y="276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0" name="Freeform 56"/>
              <p:cNvSpPr>
                <a:spLocks noChangeArrowheads="1"/>
              </p:cNvSpPr>
              <p:nvPr/>
            </p:nvSpPr>
            <p:spPr bwMode="auto">
              <a:xfrm>
                <a:off x="840" y="254"/>
                <a:ext cx="216" cy="221"/>
              </a:xfrm>
              <a:custGeom>
                <a:avLst/>
                <a:gdLst>
                  <a:gd name="T0" fmla="*/ 216 w 216"/>
                  <a:gd name="T1" fmla="*/ 221 h 221"/>
                  <a:gd name="T2" fmla="*/ 0 w 216"/>
                  <a:gd name="T3" fmla="*/ 0 h 22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16" h="221">
                    <a:moveTo>
                      <a:pt x="216" y="221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1" name="Freeform 57"/>
              <p:cNvSpPr>
                <a:spLocks noChangeArrowheads="1"/>
              </p:cNvSpPr>
              <p:nvPr/>
            </p:nvSpPr>
            <p:spPr bwMode="auto">
              <a:xfrm>
                <a:off x="298" y="186"/>
                <a:ext cx="77" cy="77"/>
              </a:xfrm>
              <a:custGeom>
                <a:avLst/>
                <a:gdLst>
                  <a:gd name="T0" fmla="*/ 77 w 77"/>
                  <a:gd name="T1" fmla="*/ 77 h 77"/>
                  <a:gd name="T2" fmla="*/ 0 w 77"/>
                  <a:gd name="T3" fmla="*/ 0 h 7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77" h="77">
                    <a:moveTo>
                      <a:pt x="77" y="77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2" name="Freeform 58"/>
              <p:cNvSpPr>
                <a:spLocks noChangeArrowheads="1"/>
              </p:cNvSpPr>
              <p:nvPr/>
            </p:nvSpPr>
            <p:spPr bwMode="auto">
              <a:xfrm>
                <a:off x="3" y="192"/>
                <a:ext cx="302" cy="2"/>
              </a:xfrm>
              <a:custGeom>
                <a:avLst/>
                <a:gdLst>
                  <a:gd name="T0" fmla="*/ 0 w 302"/>
                  <a:gd name="T1" fmla="*/ 0 h 2"/>
                  <a:gd name="T2" fmla="*/ 302 w 302"/>
                  <a:gd name="T3" fmla="*/ 2 h 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02" h="2">
                    <a:moveTo>
                      <a:pt x="0" y="0"/>
                    </a:moveTo>
                    <a:lnTo>
                      <a:pt x="302" y="2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3" name="Freeform 59"/>
              <p:cNvSpPr>
                <a:spLocks noChangeArrowheads="1"/>
              </p:cNvSpPr>
              <p:nvPr/>
            </p:nvSpPr>
            <p:spPr bwMode="auto">
              <a:xfrm>
                <a:off x="782" y="0"/>
                <a:ext cx="69" cy="70"/>
              </a:xfrm>
              <a:custGeom>
                <a:avLst/>
                <a:gdLst>
                  <a:gd name="T0" fmla="*/ 69 w 69"/>
                  <a:gd name="T1" fmla="*/ 70 h 70"/>
                  <a:gd name="T2" fmla="*/ 0 w 69"/>
                  <a:gd name="T3" fmla="*/ 0 h 7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9" h="70">
                    <a:moveTo>
                      <a:pt x="69" y="7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284" name="Freeform 60"/>
              <p:cNvSpPr>
                <a:spLocks noChangeArrowheads="1"/>
              </p:cNvSpPr>
              <p:nvPr/>
            </p:nvSpPr>
            <p:spPr bwMode="auto">
              <a:xfrm>
                <a:off x="320" y="77"/>
                <a:ext cx="59" cy="59"/>
              </a:xfrm>
              <a:custGeom>
                <a:avLst/>
                <a:gdLst>
                  <a:gd name="T0" fmla="*/ 59 w 59"/>
                  <a:gd name="T1" fmla="*/ 59 h 59"/>
                  <a:gd name="T2" fmla="*/ 0 w 59"/>
                  <a:gd name="T3" fmla="*/ 0 h 5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9" h="59">
                    <a:moveTo>
                      <a:pt x="59" y="59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6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6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"/>
                                        <p:tgtEl>
                                          <p:spTgt spid="106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106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"/>
                                        <p:tgtEl>
                                          <p:spTgt spid="106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"/>
                                        <p:tgtEl>
                                          <p:spTgt spid="106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5"/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"/>
                                        <p:tgtEl>
                                          <p:spTgt spid="106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"/>
                                        <p:tgtEl>
                                          <p:spTgt spid="106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75"/>
                                        <p:tgtEl>
                                          <p:spTgt spid="106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"/>
                                        <p:tgtEl>
                                          <p:spTgt spid="106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75"/>
                                        <p:tgtEl>
                                          <p:spTgt spid="106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6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animBg="1"/>
      <p:bldP spid="106500" grpId="0" build="p"/>
      <p:bldP spid="106501" grpId="0" build="p"/>
      <p:bldP spid="106502" grpId="0" build="p"/>
      <p:bldP spid="106503" grpId="0" build="p"/>
      <p:bldP spid="106504" grpId="0" build="p"/>
      <p:bldP spid="106505" grpId="0" build="p"/>
      <p:bldP spid="106506" grpId="0" build="p"/>
      <p:bldP spid="106507" grpId="0" build="p"/>
      <p:bldP spid="106508" grpId="0" build="p"/>
      <p:bldP spid="106509" grpId="0" build="p"/>
      <p:bldP spid="106510" grpId="0" build="p"/>
      <p:bldP spid="1065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2"/>
          <p:cNvSpPr txBox="1">
            <a:spLocks noGrp="1" noChangeArrowheads="1"/>
          </p:cNvSpPr>
          <p:nvPr/>
        </p:nvSpPr>
        <p:spPr bwMode="auto">
          <a:xfrm>
            <a:off x="8237538" y="6583363"/>
            <a:ext cx="906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fld id="{C2ADC3DA-1A26-418D-A24F-11A0898423E0}" type="slidenum">
              <a:rPr lang="en-US" altLang="zh-CN" sz="1400" b="0"/>
              <a:pPr algn="r" eaLnBrk="1" hangingPunct="1">
                <a:spcBef>
                  <a:spcPct val="50000"/>
                </a:spcBef>
                <a:buFontTx/>
                <a:buNone/>
              </a:pPr>
              <a:t>38</a:t>
            </a:fld>
            <a:endParaRPr lang="en-US" altLang="zh-CN" sz="1400" b="0"/>
          </a:p>
        </p:txBody>
      </p:sp>
      <p:sp>
        <p:nvSpPr>
          <p:cNvPr id="53251" name="灯片编号占位符 2"/>
          <p:cNvSpPr txBox="1">
            <a:spLocks noGrp="1" noChangeArrowheads="1"/>
          </p:cNvSpPr>
          <p:nvPr/>
        </p:nvSpPr>
        <p:spPr bwMode="auto">
          <a:xfrm>
            <a:off x="8237538" y="6583363"/>
            <a:ext cx="9064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None/>
            </a:pPr>
            <a:fld id="{AA0930C3-3E7D-4295-971C-670F1A02C632}" type="slidenum">
              <a:rPr lang="en-US" altLang="zh-CN" sz="1400" b="0"/>
              <a:pPr algn="r" eaLnBrk="1" hangingPunct="1">
                <a:spcBef>
                  <a:spcPct val="50000"/>
                </a:spcBef>
                <a:buFontTx/>
                <a:buNone/>
              </a:pPr>
              <a:t>38</a:t>
            </a:fld>
            <a:endParaRPr lang="en-US" altLang="zh-CN" sz="1400" b="0"/>
          </a:p>
        </p:txBody>
      </p:sp>
      <p:pic>
        <p:nvPicPr>
          <p:cNvPr id="2160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29"/>
          <a:stretch>
            <a:fillRect/>
          </a:stretch>
        </p:blipFill>
        <p:spPr bwMode="auto">
          <a:xfrm>
            <a:off x="1835150" y="0"/>
            <a:ext cx="1847850" cy="38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7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5" b="54832"/>
          <a:stretch>
            <a:fillRect/>
          </a:stretch>
        </p:blipFill>
        <p:spPr bwMode="auto">
          <a:xfrm>
            <a:off x="5795963" y="1773238"/>
            <a:ext cx="1843087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795963" y="333375"/>
            <a:ext cx="1884362" cy="1303338"/>
            <a:chOff x="443" y="3183"/>
            <a:chExt cx="1187" cy="821"/>
          </a:xfrm>
        </p:grpSpPr>
        <p:pic>
          <p:nvPicPr>
            <p:cNvPr id="5326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458" r="50670"/>
            <a:stretch>
              <a:fillRect/>
            </a:stretch>
          </p:blipFill>
          <p:spPr bwMode="auto">
            <a:xfrm>
              <a:off x="443" y="3194"/>
              <a:ext cx="1141" cy="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62" name="Text Box 13"/>
            <p:cNvSpPr txBox="1">
              <a:spLocks noChangeArrowheads="1"/>
            </p:cNvSpPr>
            <p:nvPr/>
          </p:nvSpPr>
          <p:spPr bwMode="auto">
            <a:xfrm>
              <a:off x="986" y="3183"/>
              <a:ext cx="644" cy="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endParaRPr lang="zh-CN" altLang="zh-CN" sz="2000"/>
            </a:p>
          </p:txBody>
        </p:sp>
      </p:grpSp>
      <p:pic>
        <p:nvPicPr>
          <p:cNvPr id="2160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7" r="30522"/>
          <a:stretch>
            <a:fillRect/>
          </a:stretch>
        </p:blipFill>
        <p:spPr bwMode="auto">
          <a:xfrm>
            <a:off x="0" y="0"/>
            <a:ext cx="209708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0" y="3789363"/>
            <a:ext cx="176371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zh-CN" sz="2400"/>
              <a:t>主视图</a:t>
            </a:r>
            <a:endParaRPr lang="en-US" altLang="zh-CN" sz="2400"/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400"/>
              <a:t>Front view</a:t>
            </a:r>
          </a:p>
        </p:txBody>
      </p:sp>
      <p:sp>
        <p:nvSpPr>
          <p:cNvPr id="216082" name="Text Box 18"/>
          <p:cNvSpPr txBox="1">
            <a:spLocks noChangeArrowheads="1"/>
          </p:cNvSpPr>
          <p:nvPr/>
        </p:nvSpPr>
        <p:spPr bwMode="auto">
          <a:xfrm>
            <a:off x="2214563" y="3786188"/>
            <a:ext cx="15605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400"/>
              <a:t>俯视图</a:t>
            </a:r>
            <a:endParaRPr lang="en-US" altLang="zh-CN" sz="2400"/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400"/>
              <a:t>Top view</a:t>
            </a:r>
          </a:p>
        </p:txBody>
      </p:sp>
      <p:sp>
        <p:nvSpPr>
          <p:cNvPr id="216083" name="Text Box 19"/>
          <p:cNvSpPr txBox="1">
            <a:spLocks noChangeArrowheads="1"/>
          </p:cNvSpPr>
          <p:nvPr/>
        </p:nvSpPr>
        <p:spPr bwMode="auto">
          <a:xfrm>
            <a:off x="4071938" y="3857625"/>
            <a:ext cx="1560512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2400"/>
              <a:t>左视图</a:t>
            </a:r>
            <a:endParaRPr lang="en-US" altLang="zh-CN" sz="2400"/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 sz="2400"/>
              <a:t>Left view</a:t>
            </a:r>
          </a:p>
        </p:txBody>
      </p:sp>
      <p:pic>
        <p:nvPicPr>
          <p:cNvPr id="3175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74650"/>
            <a:ext cx="1296988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0"/>
            <a:ext cx="1781175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1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6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8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33375"/>
            <a:ext cx="360045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03225"/>
            <a:ext cx="30892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AutoShape 2"/>
          <p:cNvSpPr>
            <a:spLocks noChangeArrowheads="1"/>
          </p:cNvSpPr>
          <p:nvPr/>
        </p:nvSpPr>
        <p:spPr bwMode="auto">
          <a:xfrm rot="10800000">
            <a:off x="539750" y="4221163"/>
            <a:ext cx="3816350" cy="2087562"/>
          </a:xfrm>
          <a:prstGeom prst="wedgeRoundRectCallout">
            <a:avLst>
              <a:gd name="adj1" fmla="val -20301"/>
              <a:gd name="adj2" fmla="val 8574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0" dirty="0">
                <a:ea typeface="宋体" panose="02010600030101010101" pitchFamily="2" charset="-122"/>
              </a:rPr>
              <a:t>研究点、线、面、体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0" dirty="0">
                <a:ea typeface="宋体" panose="02010600030101010101" pitchFamily="2" charset="-122"/>
              </a:rPr>
              <a:t>和它们的</a:t>
            </a:r>
            <a:r>
              <a:rPr kumimoji="1" lang="zh-CN" altLang="en-US" sz="2400" dirty="0">
                <a:ea typeface="华文楷体" panose="02010600040101010101" pitchFamily="2" charset="-122"/>
              </a:rPr>
              <a:t>空间关系</a:t>
            </a:r>
            <a:endParaRPr kumimoji="1" lang="zh-CN" altLang="en-US" sz="1800" dirty="0"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宋体" panose="02010600030101010101" pitchFamily="2" charset="-122"/>
              </a:rPr>
              <a:t>Study of points, lines, planes and solids</a:t>
            </a:r>
            <a:r>
              <a:rPr kumimoji="1" lang="zh-CN" altLang="en-US" sz="1800" b="0" dirty="0">
                <a:ea typeface="宋体" panose="02010600030101010101" pitchFamily="2" charset="-122"/>
              </a:rPr>
              <a:t>，</a:t>
            </a:r>
            <a:r>
              <a:rPr kumimoji="1" lang="en-US" altLang="zh-CN" sz="1800" b="0" dirty="0">
                <a:ea typeface="宋体" panose="02010600030101010101" pitchFamily="2" charset="-122"/>
              </a:rPr>
              <a:t>and their </a:t>
            </a:r>
            <a:r>
              <a:rPr kumimoji="1" lang="en-US" altLang="zh-CN" sz="1800" b="0" i="1" dirty="0">
                <a:ea typeface="宋体" panose="02010600030101010101" pitchFamily="2" charset="-122"/>
              </a:rPr>
              <a:t>relationships in space.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2195513" y="404813"/>
            <a:ext cx="4752975" cy="14398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0" dirty="0">
                <a:ea typeface="宋体" panose="02010600030101010101" pitchFamily="2" charset="-122"/>
              </a:rPr>
              <a:t>工程图学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1800" b="0" dirty="0">
                <a:ea typeface="宋体" panose="02010600030101010101" pitchFamily="2" charset="-122"/>
              </a:rPr>
              <a:t>（两大专门研究范围）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2000" b="0" dirty="0">
                <a:ea typeface="宋体" panose="02010600030101010101" pitchFamily="2" charset="-122"/>
              </a:rPr>
              <a:t>ENGINEERING GRAPHICS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en-US" altLang="zh-CN" sz="1600" b="0" dirty="0">
                <a:ea typeface="宋体" panose="02010600030101010101" pitchFamily="2" charset="-122"/>
              </a:rPr>
              <a:t>(Two Major Areas of  Specialization)</a:t>
            </a:r>
            <a:endParaRPr kumimoji="1" lang="en-US" altLang="zh-CN" sz="1800" b="0" dirty="0">
              <a:ea typeface="宋体" panose="02010600030101010101" pitchFamily="2" charset="-122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71550" y="2565400"/>
            <a:ext cx="3024188" cy="863600"/>
          </a:xfrm>
          <a:prstGeom prst="rect">
            <a:avLst/>
          </a:prstGeom>
          <a:solidFill>
            <a:srgbClr val="CCE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画法几何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ea typeface="宋体" panose="02010600030101010101" pitchFamily="2" charset="-122"/>
              </a:rPr>
              <a:t>Descriptive Geometry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508625" y="2565400"/>
            <a:ext cx="3024188" cy="863600"/>
          </a:xfrm>
          <a:prstGeom prst="rect">
            <a:avLst/>
          </a:prstGeom>
          <a:solidFill>
            <a:srgbClr val="FF99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ea typeface="宋体" panose="02010600030101010101" pitchFamily="2" charset="-122"/>
              </a:rPr>
              <a:t>工程制图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ea typeface="宋体" panose="02010600030101010101" pitchFamily="2" charset="-122"/>
              </a:rPr>
              <a:t>Engineering Drawing</a:t>
            </a:r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4572000" y="1844675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2484438" y="2205038"/>
            <a:ext cx="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2484438" y="2205038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6948488" y="2205038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2484438" y="2205038"/>
            <a:ext cx="44640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083" name="AutoShape 11"/>
          <p:cNvSpPr>
            <a:spLocks noChangeArrowheads="1"/>
          </p:cNvSpPr>
          <p:nvPr/>
        </p:nvSpPr>
        <p:spPr bwMode="auto">
          <a:xfrm rot="10800000">
            <a:off x="5364163" y="4221163"/>
            <a:ext cx="3384550" cy="2087562"/>
          </a:xfrm>
          <a:prstGeom prst="wedgeRoundRectCallout">
            <a:avLst>
              <a:gd name="adj1" fmla="val 9565"/>
              <a:gd name="adj2" fmla="val 8574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0" dirty="0">
                <a:ea typeface="宋体" panose="02010600030101010101" pitchFamily="2" charset="-122"/>
              </a:rPr>
              <a:t>研究阅读和绘制</a:t>
            </a:r>
            <a:r>
              <a:rPr kumimoji="1" lang="zh-CN" altLang="en-US" sz="2400" dirty="0">
                <a:ea typeface="华文楷体" panose="02010600040101010101" pitchFamily="2" charset="-122"/>
              </a:rPr>
              <a:t>工程图样</a:t>
            </a:r>
            <a:r>
              <a:rPr kumimoji="1" lang="zh-CN" altLang="en-US" sz="2400" b="0" dirty="0">
                <a:ea typeface="宋体" panose="02010600030101010101" pitchFamily="2" charset="-122"/>
              </a:rPr>
              <a:t>的方法</a:t>
            </a:r>
            <a:endParaRPr kumimoji="1" lang="zh-CN" altLang="en-US" sz="1800" b="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 b="0" dirty="0">
                <a:ea typeface="宋体" panose="02010600030101010101" pitchFamily="2" charset="-122"/>
              </a:rPr>
              <a:t>Study of the methods of reading and making </a:t>
            </a:r>
            <a:r>
              <a:rPr kumimoji="1" lang="en-US" altLang="zh-CN" sz="1800" b="0" i="1" dirty="0">
                <a:ea typeface="宋体" panose="02010600030101010101" pitchFamily="2" charset="-122"/>
              </a:rPr>
              <a:t>engineering drawings.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 animBg="1"/>
      <p:bldP spid="13108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549275"/>
          </a:xfrm>
        </p:spPr>
        <p:txBody>
          <a:bodyPr/>
          <a:lstStyle/>
          <a:p>
            <a:pPr algn="l"/>
            <a:r>
              <a:rPr lang="en-US" altLang="zh-CN" sz="3200"/>
              <a:t>6. </a:t>
            </a:r>
            <a:r>
              <a:rPr lang="zh-CN" altLang="en-US" sz="3200"/>
              <a:t>立体上点的投影 </a:t>
            </a:r>
            <a:r>
              <a:rPr lang="en-US" altLang="zh-CN" sz="3200"/>
              <a:t>Projection of Points on a solid</a:t>
            </a:r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0" y="679450"/>
            <a:ext cx="8645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）立体上两点的相对位置</a:t>
            </a:r>
            <a:r>
              <a:rPr lang="en-US" altLang="zh-CN" sz="1600" b="0" i="1"/>
              <a:t>Relative Positions of 2 points on a  solid</a:t>
            </a:r>
            <a:endParaRPr lang="en-US" altLang="zh-CN" sz="1600" b="0" i="1">
              <a:cs typeface="Times New Roman" panose="02020603050405020304" pitchFamily="18" charset="0"/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1227138"/>
            <a:ext cx="86042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3399"/>
                </a:solidFill>
              </a:rPr>
              <a:t>两点的相对位置指两点在空间的</a:t>
            </a:r>
            <a:r>
              <a:rPr lang="zh-CN" altLang="en-US" sz="2400">
                <a:solidFill>
                  <a:srgbClr val="990033"/>
                </a:solidFill>
              </a:rPr>
              <a:t>上下、前后、左右</a:t>
            </a:r>
            <a:r>
              <a:rPr lang="zh-CN" altLang="en-US" sz="2400">
                <a:solidFill>
                  <a:srgbClr val="003399"/>
                </a:solidFill>
              </a:rPr>
              <a:t>位置关系</a:t>
            </a:r>
            <a:r>
              <a:rPr lang="en-US" altLang="zh-CN" sz="2000" b="0" i="1">
                <a:solidFill>
                  <a:srgbClr val="003399"/>
                </a:solidFill>
              </a:rPr>
              <a:t>(above or below, right or left, front or back)</a:t>
            </a:r>
            <a:endParaRPr lang="zh-CN" altLang="en-US">
              <a:solidFill>
                <a:srgbClr val="003399"/>
              </a:solidFill>
            </a:endParaRPr>
          </a:p>
        </p:txBody>
      </p:sp>
      <p:grpSp>
        <p:nvGrpSpPr>
          <p:cNvPr id="56325" name="Group 60"/>
          <p:cNvGrpSpPr>
            <a:grpSpLocks/>
          </p:cNvGrpSpPr>
          <p:nvPr/>
        </p:nvGrpSpPr>
        <p:grpSpPr bwMode="auto">
          <a:xfrm>
            <a:off x="2259013" y="2813050"/>
            <a:ext cx="5121275" cy="2776538"/>
            <a:chOff x="1423" y="1772"/>
            <a:chExt cx="2709" cy="1219"/>
          </a:xfrm>
        </p:grpSpPr>
        <p:sp>
          <p:nvSpPr>
            <p:cNvPr id="56351" name="Freeform 16"/>
            <p:cNvSpPr>
              <a:spLocks noChangeArrowheads="1"/>
            </p:cNvSpPr>
            <p:nvPr/>
          </p:nvSpPr>
          <p:spPr bwMode="auto">
            <a:xfrm>
              <a:off x="1423" y="2112"/>
              <a:ext cx="905" cy="6"/>
            </a:xfrm>
            <a:custGeom>
              <a:avLst/>
              <a:gdLst>
                <a:gd name="T0" fmla="*/ 1176 w 794"/>
                <a:gd name="T1" fmla="*/ 8 h 5"/>
                <a:gd name="T2" fmla="*/ 0 w 794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94" h="5">
                  <a:moveTo>
                    <a:pt x="794" y="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2" name="Freeform 17"/>
            <p:cNvSpPr>
              <a:spLocks noChangeArrowheads="1"/>
            </p:cNvSpPr>
            <p:nvPr/>
          </p:nvSpPr>
          <p:spPr bwMode="auto">
            <a:xfrm>
              <a:off x="1424" y="2014"/>
              <a:ext cx="1" cy="115"/>
            </a:xfrm>
            <a:custGeom>
              <a:avLst/>
              <a:gdLst>
                <a:gd name="T0" fmla="*/ 1 w 1"/>
                <a:gd name="T1" fmla="*/ 147 h 102"/>
                <a:gd name="T2" fmla="*/ 0 w 1"/>
                <a:gd name="T3" fmla="*/ 0 h 10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02">
                  <a:moveTo>
                    <a:pt x="1" y="102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3" name="Line 18"/>
            <p:cNvSpPr>
              <a:spLocks noChangeShapeType="1"/>
            </p:cNvSpPr>
            <p:nvPr/>
          </p:nvSpPr>
          <p:spPr bwMode="auto">
            <a:xfrm flipV="1">
              <a:off x="2314" y="1775"/>
              <a:ext cx="0" cy="3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4" name="Line 19"/>
            <p:cNvSpPr>
              <a:spLocks noChangeShapeType="1"/>
            </p:cNvSpPr>
            <p:nvPr/>
          </p:nvSpPr>
          <p:spPr bwMode="auto">
            <a:xfrm flipH="1">
              <a:off x="1951" y="1783"/>
              <a:ext cx="3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5" name="Line 20"/>
            <p:cNvSpPr>
              <a:spLocks noChangeShapeType="1"/>
            </p:cNvSpPr>
            <p:nvPr/>
          </p:nvSpPr>
          <p:spPr bwMode="auto">
            <a:xfrm flipV="1">
              <a:off x="1777" y="1857"/>
              <a:ext cx="0" cy="1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6" name="Freeform 21"/>
            <p:cNvSpPr>
              <a:spLocks noChangeArrowheads="1"/>
            </p:cNvSpPr>
            <p:nvPr/>
          </p:nvSpPr>
          <p:spPr bwMode="auto">
            <a:xfrm>
              <a:off x="1774" y="1778"/>
              <a:ext cx="178" cy="82"/>
            </a:xfrm>
            <a:custGeom>
              <a:avLst/>
              <a:gdLst>
                <a:gd name="T0" fmla="*/ 0 w 178"/>
                <a:gd name="T1" fmla="*/ 82 h 82"/>
                <a:gd name="T2" fmla="*/ 178 w 178"/>
                <a:gd name="T3" fmla="*/ 0 h 8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8" h="82">
                  <a:moveTo>
                    <a:pt x="0" y="82"/>
                  </a:moveTo>
                  <a:lnTo>
                    <a:pt x="17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7" name="Freeform 22"/>
            <p:cNvSpPr>
              <a:spLocks noChangeArrowheads="1"/>
            </p:cNvSpPr>
            <p:nvPr/>
          </p:nvSpPr>
          <p:spPr bwMode="auto">
            <a:xfrm>
              <a:off x="1423" y="2009"/>
              <a:ext cx="896" cy="2"/>
            </a:xfrm>
            <a:custGeom>
              <a:avLst/>
              <a:gdLst>
                <a:gd name="T0" fmla="*/ 0 w 786"/>
                <a:gd name="T1" fmla="*/ 0 h 1"/>
                <a:gd name="T2" fmla="*/ 1164 w 78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6" h="1">
                  <a:moveTo>
                    <a:pt x="0" y="0"/>
                  </a:moveTo>
                  <a:lnTo>
                    <a:pt x="7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8" name="Freeform 23"/>
            <p:cNvSpPr>
              <a:spLocks noChangeArrowheads="1"/>
            </p:cNvSpPr>
            <p:nvPr/>
          </p:nvSpPr>
          <p:spPr bwMode="auto">
            <a:xfrm>
              <a:off x="1423" y="2863"/>
              <a:ext cx="897" cy="3"/>
            </a:xfrm>
            <a:custGeom>
              <a:avLst/>
              <a:gdLst>
                <a:gd name="T0" fmla="*/ 0 w 897"/>
                <a:gd name="T1" fmla="*/ 0 h 3"/>
                <a:gd name="T2" fmla="*/ 897 w 897"/>
                <a:gd name="T3" fmla="*/ 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97" h="3">
                  <a:moveTo>
                    <a:pt x="0" y="0"/>
                  </a:moveTo>
                  <a:lnTo>
                    <a:pt x="897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59" name="Freeform 24"/>
            <p:cNvSpPr>
              <a:spLocks noChangeArrowheads="1"/>
            </p:cNvSpPr>
            <p:nvPr/>
          </p:nvSpPr>
          <p:spPr bwMode="auto">
            <a:xfrm>
              <a:off x="1425" y="2432"/>
              <a:ext cx="900" cy="3"/>
            </a:xfrm>
            <a:custGeom>
              <a:avLst/>
              <a:gdLst>
                <a:gd name="T0" fmla="*/ 0 w 789"/>
                <a:gd name="T1" fmla="*/ 3 h 3"/>
                <a:gd name="T2" fmla="*/ 1171 w 789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9" h="3">
                  <a:moveTo>
                    <a:pt x="0" y="3"/>
                  </a:moveTo>
                  <a:lnTo>
                    <a:pt x="78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0" name="Line 25"/>
            <p:cNvSpPr>
              <a:spLocks noChangeShapeType="1"/>
            </p:cNvSpPr>
            <p:nvPr/>
          </p:nvSpPr>
          <p:spPr bwMode="auto">
            <a:xfrm>
              <a:off x="1771" y="2562"/>
              <a:ext cx="5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1" name="Line 26"/>
            <p:cNvSpPr>
              <a:spLocks noChangeShapeType="1"/>
            </p:cNvSpPr>
            <p:nvPr/>
          </p:nvSpPr>
          <p:spPr bwMode="auto">
            <a:xfrm>
              <a:off x="1429" y="2432"/>
              <a:ext cx="0" cy="4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2" name="Freeform 27"/>
            <p:cNvSpPr>
              <a:spLocks noChangeArrowheads="1"/>
            </p:cNvSpPr>
            <p:nvPr/>
          </p:nvSpPr>
          <p:spPr bwMode="auto">
            <a:xfrm>
              <a:off x="2309" y="2433"/>
              <a:ext cx="1" cy="438"/>
            </a:xfrm>
            <a:custGeom>
              <a:avLst/>
              <a:gdLst>
                <a:gd name="T0" fmla="*/ 0 w 1"/>
                <a:gd name="T1" fmla="*/ 0 h 389"/>
                <a:gd name="T2" fmla="*/ 0 w 1"/>
                <a:gd name="T3" fmla="*/ 555 h 38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89">
                  <a:moveTo>
                    <a:pt x="0" y="0"/>
                  </a:moveTo>
                  <a:lnTo>
                    <a:pt x="0" y="389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3" name="Freeform 28"/>
            <p:cNvSpPr>
              <a:spLocks noChangeArrowheads="1"/>
            </p:cNvSpPr>
            <p:nvPr/>
          </p:nvSpPr>
          <p:spPr bwMode="auto">
            <a:xfrm>
              <a:off x="1774" y="2436"/>
              <a:ext cx="1" cy="132"/>
            </a:xfrm>
            <a:custGeom>
              <a:avLst/>
              <a:gdLst>
                <a:gd name="T0" fmla="*/ 0 w 1"/>
                <a:gd name="T1" fmla="*/ 132 h 132"/>
                <a:gd name="T2" fmla="*/ 1 w 1"/>
                <a:gd name="T3" fmla="*/ 0 h 1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32">
                  <a:moveTo>
                    <a:pt x="0" y="132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4" name="Freeform 29"/>
            <p:cNvSpPr>
              <a:spLocks noChangeArrowheads="1"/>
            </p:cNvSpPr>
            <p:nvPr/>
          </p:nvSpPr>
          <p:spPr bwMode="auto">
            <a:xfrm>
              <a:off x="2659" y="1775"/>
              <a:ext cx="3" cy="346"/>
            </a:xfrm>
            <a:custGeom>
              <a:avLst/>
              <a:gdLst>
                <a:gd name="T0" fmla="*/ 0 w 3"/>
                <a:gd name="T1" fmla="*/ 440 h 307"/>
                <a:gd name="T2" fmla="*/ 3 w 3"/>
                <a:gd name="T3" fmla="*/ 0 h 30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07">
                  <a:moveTo>
                    <a:pt x="0" y="307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5" name="Line 30"/>
            <p:cNvSpPr>
              <a:spLocks noChangeShapeType="1"/>
            </p:cNvSpPr>
            <p:nvPr/>
          </p:nvSpPr>
          <p:spPr bwMode="auto">
            <a:xfrm flipV="1">
              <a:off x="3107" y="1999"/>
              <a:ext cx="0" cy="1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6" name="Line 31"/>
            <p:cNvSpPr>
              <a:spLocks noChangeShapeType="1"/>
            </p:cNvSpPr>
            <p:nvPr/>
          </p:nvSpPr>
          <p:spPr bwMode="auto">
            <a:xfrm>
              <a:off x="2659" y="2003"/>
              <a:ext cx="4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7" name="Freeform 32"/>
            <p:cNvSpPr>
              <a:spLocks noChangeArrowheads="1"/>
            </p:cNvSpPr>
            <p:nvPr/>
          </p:nvSpPr>
          <p:spPr bwMode="auto">
            <a:xfrm>
              <a:off x="2653" y="2111"/>
              <a:ext cx="462" cy="3"/>
            </a:xfrm>
            <a:custGeom>
              <a:avLst/>
              <a:gdLst>
                <a:gd name="T0" fmla="*/ 0 w 462"/>
                <a:gd name="T1" fmla="*/ 3 h 3"/>
                <a:gd name="T2" fmla="*/ 462 w 46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2" h="3">
                  <a:moveTo>
                    <a:pt x="0" y="3"/>
                  </a:moveTo>
                  <a:lnTo>
                    <a:pt x="46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8" name="Line 33"/>
            <p:cNvSpPr>
              <a:spLocks noChangeShapeType="1"/>
            </p:cNvSpPr>
            <p:nvPr/>
          </p:nvSpPr>
          <p:spPr bwMode="auto">
            <a:xfrm>
              <a:off x="2659" y="1781"/>
              <a:ext cx="1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9" name="Line 34"/>
            <p:cNvSpPr>
              <a:spLocks noChangeShapeType="1"/>
            </p:cNvSpPr>
            <p:nvPr/>
          </p:nvSpPr>
          <p:spPr bwMode="auto">
            <a:xfrm>
              <a:off x="2659" y="1862"/>
              <a:ext cx="1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70" name="Line 35"/>
            <p:cNvSpPr>
              <a:spLocks noChangeShapeType="1"/>
            </p:cNvSpPr>
            <p:nvPr/>
          </p:nvSpPr>
          <p:spPr bwMode="auto">
            <a:xfrm>
              <a:off x="2800" y="1772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71" name="Line 36"/>
            <p:cNvSpPr>
              <a:spLocks noChangeShapeType="1"/>
            </p:cNvSpPr>
            <p:nvPr/>
          </p:nvSpPr>
          <p:spPr bwMode="auto">
            <a:xfrm>
              <a:off x="1966" y="2434"/>
              <a:ext cx="0" cy="12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6372" name="Group 37"/>
            <p:cNvGrpSpPr>
              <a:grpSpLocks/>
            </p:cNvGrpSpPr>
            <p:nvPr/>
          </p:nvGrpSpPr>
          <p:grpSpPr bwMode="auto">
            <a:xfrm>
              <a:off x="3071" y="2415"/>
              <a:ext cx="1061" cy="576"/>
              <a:chOff x="0" y="0"/>
              <a:chExt cx="1061" cy="576"/>
            </a:xfrm>
          </p:grpSpPr>
          <p:sp>
            <p:nvSpPr>
              <p:cNvPr id="56373" name="Freeform 38"/>
              <p:cNvSpPr>
                <a:spLocks noChangeArrowheads="1"/>
              </p:cNvSpPr>
              <p:nvPr/>
            </p:nvSpPr>
            <p:spPr bwMode="auto">
              <a:xfrm>
                <a:off x="5" y="12"/>
                <a:ext cx="1049" cy="545"/>
              </a:xfrm>
              <a:custGeom>
                <a:avLst/>
                <a:gdLst>
                  <a:gd name="T0" fmla="*/ 0 w 1049"/>
                  <a:gd name="T1" fmla="*/ 180 h 545"/>
                  <a:gd name="T2" fmla="*/ 293 w 1049"/>
                  <a:gd name="T3" fmla="*/ 181 h 545"/>
                  <a:gd name="T4" fmla="*/ 307 w 1049"/>
                  <a:gd name="T5" fmla="*/ 65 h 545"/>
                  <a:gd name="T6" fmla="*/ 438 w 1049"/>
                  <a:gd name="T7" fmla="*/ 0 h 545"/>
                  <a:gd name="T8" fmla="*/ 766 w 1049"/>
                  <a:gd name="T9" fmla="*/ 0 h 545"/>
                  <a:gd name="T10" fmla="*/ 838 w 1049"/>
                  <a:gd name="T11" fmla="*/ 58 h 545"/>
                  <a:gd name="T12" fmla="*/ 838 w 1049"/>
                  <a:gd name="T13" fmla="*/ 254 h 545"/>
                  <a:gd name="T14" fmla="*/ 1048 w 1049"/>
                  <a:gd name="T15" fmla="*/ 461 h 545"/>
                  <a:gd name="T16" fmla="*/ 1049 w 1049"/>
                  <a:gd name="T17" fmla="*/ 545 h 545"/>
                  <a:gd name="T18" fmla="*/ 278 w 1049"/>
                  <a:gd name="T19" fmla="*/ 545 h 545"/>
                  <a:gd name="T20" fmla="*/ 0 w 1049"/>
                  <a:gd name="T21" fmla="*/ 281 h 545"/>
                  <a:gd name="T22" fmla="*/ 0 w 1049"/>
                  <a:gd name="T23" fmla="*/ 180 h 54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9" h="545">
                    <a:moveTo>
                      <a:pt x="0" y="180"/>
                    </a:moveTo>
                    <a:lnTo>
                      <a:pt x="293" y="181"/>
                    </a:lnTo>
                    <a:lnTo>
                      <a:pt x="307" y="65"/>
                    </a:lnTo>
                    <a:lnTo>
                      <a:pt x="438" y="0"/>
                    </a:lnTo>
                    <a:lnTo>
                      <a:pt x="766" y="0"/>
                    </a:lnTo>
                    <a:lnTo>
                      <a:pt x="838" y="58"/>
                    </a:lnTo>
                    <a:lnTo>
                      <a:pt x="838" y="254"/>
                    </a:lnTo>
                    <a:lnTo>
                      <a:pt x="1048" y="461"/>
                    </a:lnTo>
                    <a:lnTo>
                      <a:pt x="1049" y="545"/>
                    </a:lnTo>
                    <a:lnTo>
                      <a:pt x="278" y="545"/>
                    </a:lnTo>
                    <a:lnTo>
                      <a:pt x="0" y="281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5050"/>
              </a:solidFill>
              <a:ln w="127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6374" name="Group 39"/>
              <p:cNvGrpSpPr>
                <a:grpSpLocks/>
              </p:cNvGrpSpPr>
              <p:nvPr/>
            </p:nvGrpSpPr>
            <p:grpSpPr bwMode="auto">
              <a:xfrm>
                <a:off x="0" y="0"/>
                <a:ext cx="1061" cy="576"/>
                <a:chOff x="0" y="0"/>
                <a:chExt cx="1061" cy="576"/>
              </a:xfrm>
            </p:grpSpPr>
            <p:sp>
              <p:nvSpPr>
                <p:cNvPr id="56375" name="Line 40"/>
                <p:cNvSpPr>
                  <a:spLocks noChangeShapeType="1"/>
                </p:cNvSpPr>
                <p:nvPr/>
              </p:nvSpPr>
              <p:spPr bwMode="auto">
                <a:xfrm flipH="1" flipV="1">
                  <a:off x="450" y="4"/>
                  <a:ext cx="66" cy="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6" name="Freeform 41"/>
                <p:cNvSpPr>
                  <a:spLocks noChangeArrowheads="1"/>
                </p:cNvSpPr>
                <p:nvPr/>
              </p:nvSpPr>
              <p:spPr bwMode="auto">
                <a:xfrm>
                  <a:off x="281" y="472"/>
                  <a:ext cx="2" cy="85"/>
                </a:xfrm>
                <a:custGeom>
                  <a:avLst/>
                  <a:gdLst>
                    <a:gd name="T0" fmla="*/ 0 w 2"/>
                    <a:gd name="T1" fmla="*/ 0 h 85"/>
                    <a:gd name="T2" fmla="*/ 2 w 2"/>
                    <a:gd name="T3" fmla="*/ 85 h 8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" h="85">
                      <a:moveTo>
                        <a:pt x="0" y="0"/>
                      </a:moveTo>
                      <a:lnTo>
                        <a:pt x="2" y="8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7" name="Freeform 42"/>
                <p:cNvSpPr>
                  <a:spLocks noChangeArrowheads="1"/>
                </p:cNvSpPr>
                <p:nvPr/>
              </p:nvSpPr>
              <p:spPr bwMode="auto">
                <a:xfrm>
                  <a:off x="3" y="188"/>
                  <a:ext cx="2" cy="106"/>
                </a:xfrm>
                <a:custGeom>
                  <a:avLst/>
                  <a:gdLst>
                    <a:gd name="T0" fmla="*/ 0 w 2"/>
                    <a:gd name="T1" fmla="*/ 106 h 106"/>
                    <a:gd name="T2" fmla="*/ 2 w 2"/>
                    <a:gd name="T3" fmla="*/ 0 h 10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" h="106">
                      <a:moveTo>
                        <a:pt x="0" y="106"/>
                      </a:moveTo>
                      <a:lnTo>
                        <a:pt x="2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8" name="Line 43"/>
                <p:cNvSpPr>
                  <a:spLocks noChangeShapeType="1"/>
                </p:cNvSpPr>
                <p:nvPr/>
              </p:nvSpPr>
              <p:spPr bwMode="auto">
                <a:xfrm>
                  <a:off x="381" y="262"/>
                  <a:ext cx="47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79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846" y="68"/>
                  <a:ext cx="0" cy="20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0" name="Freeform 45"/>
                <p:cNvSpPr>
                  <a:spLocks noChangeArrowheads="1"/>
                </p:cNvSpPr>
                <p:nvPr/>
              </p:nvSpPr>
              <p:spPr bwMode="auto">
                <a:xfrm>
                  <a:off x="385" y="63"/>
                  <a:ext cx="124" cy="65"/>
                </a:xfrm>
                <a:custGeom>
                  <a:avLst/>
                  <a:gdLst>
                    <a:gd name="T0" fmla="*/ 124 w 124"/>
                    <a:gd name="T1" fmla="*/ 0 h 65"/>
                    <a:gd name="T2" fmla="*/ 0 w 124"/>
                    <a:gd name="T3" fmla="*/ 65 h 6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24" h="65">
                      <a:moveTo>
                        <a:pt x="124" y="0"/>
                      </a:moveTo>
                      <a:lnTo>
                        <a:pt x="0" y="6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1" name="Freeform 46"/>
                <p:cNvSpPr>
                  <a:spLocks noChangeArrowheads="1"/>
                </p:cNvSpPr>
                <p:nvPr/>
              </p:nvSpPr>
              <p:spPr bwMode="auto">
                <a:xfrm>
                  <a:off x="312" y="4"/>
                  <a:ext cx="139" cy="66"/>
                </a:xfrm>
                <a:custGeom>
                  <a:avLst/>
                  <a:gdLst>
                    <a:gd name="T0" fmla="*/ 139 w 139"/>
                    <a:gd name="T1" fmla="*/ 0 h 66"/>
                    <a:gd name="T2" fmla="*/ 0 w 139"/>
                    <a:gd name="T3" fmla="*/ 66 h 6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39" h="66">
                      <a:moveTo>
                        <a:pt x="139" y="0"/>
                      </a:moveTo>
                      <a:lnTo>
                        <a:pt x="0" y="66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2" name="Line 47"/>
                <p:cNvSpPr>
                  <a:spLocks noChangeShapeType="1"/>
                </p:cNvSpPr>
                <p:nvPr/>
              </p:nvSpPr>
              <p:spPr bwMode="auto">
                <a:xfrm>
                  <a:off x="448" y="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3" name="Line 48"/>
                <p:cNvSpPr>
                  <a:spLocks noChangeShapeType="1"/>
                </p:cNvSpPr>
                <p:nvPr/>
              </p:nvSpPr>
              <p:spPr bwMode="auto">
                <a:xfrm>
                  <a:off x="498" y="68"/>
                  <a:ext cx="35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4" name="Freeform 49"/>
                <p:cNvSpPr>
                  <a:spLocks noChangeArrowheads="1"/>
                </p:cNvSpPr>
                <p:nvPr/>
              </p:nvSpPr>
              <p:spPr bwMode="auto">
                <a:xfrm>
                  <a:off x="378" y="121"/>
                  <a:ext cx="1" cy="152"/>
                </a:xfrm>
                <a:custGeom>
                  <a:avLst/>
                  <a:gdLst>
                    <a:gd name="T0" fmla="*/ 0 w 1"/>
                    <a:gd name="T1" fmla="*/ 0 h 152"/>
                    <a:gd name="T2" fmla="*/ 0 w 1"/>
                    <a:gd name="T3" fmla="*/ 152 h 15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" h="152">
                      <a:moveTo>
                        <a:pt x="0" y="0"/>
                      </a:moveTo>
                      <a:lnTo>
                        <a:pt x="0" y="15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5" name="Freeform 50"/>
                <p:cNvSpPr>
                  <a:spLocks noChangeArrowheads="1"/>
                </p:cNvSpPr>
                <p:nvPr/>
              </p:nvSpPr>
              <p:spPr bwMode="auto">
                <a:xfrm>
                  <a:off x="305" y="70"/>
                  <a:ext cx="1" cy="122"/>
                </a:xfrm>
                <a:custGeom>
                  <a:avLst/>
                  <a:gdLst>
                    <a:gd name="T0" fmla="*/ 0 w 1"/>
                    <a:gd name="T1" fmla="*/ 0 h 122"/>
                    <a:gd name="T2" fmla="*/ 1 w 1"/>
                    <a:gd name="T3" fmla="*/ 122 h 12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" h="122">
                      <a:moveTo>
                        <a:pt x="0" y="0"/>
                      </a:moveTo>
                      <a:lnTo>
                        <a:pt x="1" y="12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6" name="Freeform 51"/>
                <p:cNvSpPr>
                  <a:spLocks noChangeArrowheads="1"/>
                </p:cNvSpPr>
                <p:nvPr/>
              </p:nvSpPr>
              <p:spPr bwMode="auto">
                <a:xfrm>
                  <a:off x="0" y="283"/>
                  <a:ext cx="283" cy="283"/>
                </a:xfrm>
                <a:custGeom>
                  <a:avLst/>
                  <a:gdLst>
                    <a:gd name="T0" fmla="*/ 0 w 283"/>
                    <a:gd name="T1" fmla="*/ 0 h 283"/>
                    <a:gd name="T2" fmla="*/ 283 w 283"/>
                    <a:gd name="T3" fmla="*/ 283 h 283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83" h="283">
                      <a:moveTo>
                        <a:pt x="0" y="0"/>
                      </a:moveTo>
                      <a:lnTo>
                        <a:pt x="283" y="283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7" name="Line 52"/>
                <p:cNvSpPr>
                  <a:spLocks noChangeShapeType="1"/>
                </p:cNvSpPr>
                <p:nvPr/>
              </p:nvSpPr>
              <p:spPr bwMode="auto">
                <a:xfrm>
                  <a:off x="276" y="477"/>
                  <a:ext cx="77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8" name="Freeform 53"/>
                <p:cNvSpPr>
                  <a:spLocks noChangeArrowheads="1"/>
                </p:cNvSpPr>
                <p:nvPr/>
              </p:nvSpPr>
              <p:spPr bwMode="auto">
                <a:xfrm>
                  <a:off x="1051" y="465"/>
                  <a:ext cx="1" cy="111"/>
                </a:xfrm>
                <a:custGeom>
                  <a:avLst/>
                  <a:gdLst>
                    <a:gd name="T0" fmla="*/ 0 w 1"/>
                    <a:gd name="T1" fmla="*/ 0 h 111"/>
                    <a:gd name="T2" fmla="*/ 0 w 1"/>
                    <a:gd name="T3" fmla="*/ 111 h 11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" h="111">
                      <a:moveTo>
                        <a:pt x="0" y="0"/>
                      </a:moveTo>
                      <a:lnTo>
                        <a:pt x="0" y="111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89" name="Freeform 54"/>
                <p:cNvSpPr>
                  <a:spLocks noChangeArrowheads="1"/>
                </p:cNvSpPr>
                <p:nvPr/>
              </p:nvSpPr>
              <p:spPr bwMode="auto">
                <a:xfrm>
                  <a:off x="274" y="562"/>
                  <a:ext cx="787" cy="1"/>
                </a:xfrm>
                <a:custGeom>
                  <a:avLst/>
                  <a:gdLst>
                    <a:gd name="T0" fmla="*/ 0 w 787"/>
                    <a:gd name="T1" fmla="*/ 0 h 1"/>
                    <a:gd name="T2" fmla="*/ 787 w 787"/>
                    <a:gd name="T3" fmla="*/ 0 h 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787" h="1">
                      <a:moveTo>
                        <a:pt x="0" y="0"/>
                      </a:moveTo>
                      <a:lnTo>
                        <a:pt x="787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90" name="Freeform 55"/>
                <p:cNvSpPr>
                  <a:spLocks noChangeArrowheads="1"/>
                </p:cNvSpPr>
                <p:nvPr/>
              </p:nvSpPr>
              <p:spPr bwMode="auto">
                <a:xfrm>
                  <a:off x="7" y="193"/>
                  <a:ext cx="278" cy="276"/>
                </a:xfrm>
                <a:custGeom>
                  <a:avLst/>
                  <a:gdLst>
                    <a:gd name="T0" fmla="*/ 0 w 278"/>
                    <a:gd name="T1" fmla="*/ 0 h 276"/>
                    <a:gd name="T2" fmla="*/ 278 w 278"/>
                    <a:gd name="T3" fmla="*/ 276 h 27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8" h="276">
                      <a:moveTo>
                        <a:pt x="0" y="0"/>
                      </a:moveTo>
                      <a:lnTo>
                        <a:pt x="278" y="276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91" name="Freeform 56"/>
                <p:cNvSpPr>
                  <a:spLocks noChangeArrowheads="1"/>
                </p:cNvSpPr>
                <p:nvPr/>
              </p:nvSpPr>
              <p:spPr bwMode="auto">
                <a:xfrm>
                  <a:off x="840" y="254"/>
                  <a:ext cx="216" cy="221"/>
                </a:xfrm>
                <a:custGeom>
                  <a:avLst/>
                  <a:gdLst>
                    <a:gd name="T0" fmla="*/ 216 w 216"/>
                    <a:gd name="T1" fmla="*/ 221 h 221"/>
                    <a:gd name="T2" fmla="*/ 0 w 216"/>
                    <a:gd name="T3" fmla="*/ 0 h 22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16" h="221">
                      <a:moveTo>
                        <a:pt x="216" y="2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92" name="Freeform 57"/>
                <p:cNvSpPr>
                  <a:spLocks noChangeArrowheads="1"/>
                </p:cNvSpPr>
                <p:nvPr/>
              </p:nvSpPr>
              <p:spPr bwMode="auto">
                <a:xfrm>
                  <a:off x="298" y="186"/>
                  <a:ext cx="77" cy="77"/>
                </a:xfrm>
                <a:custGeom>
                  <a:avLst/>
                  <a:gdLst>
                    <a:gd name="T0" fmla="*/ 77 w 77"/>
                    <a:gd name="T1" fmla="*/ 77 h 77"/>
                    <a:gd name="T2" fmla="*/ 0 w 77"/>
                    <a:gd name="T3" fmla="*/ 0 h 7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77" h="77">
                      <a:moveTo>
                        <a:pt x="77" y="77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93" name="Freeform 58"/>
                <p:cNvSpPr>
                  <a:spLocks noChangeArrowheads="1"/>
                </p:cNvSpPr>
                <p:nvPr/>
              </p:nvSpPr>
              <p:spPr bwMode="auto">
                <a:xfrm>
                  <a:off x="3" y="192"/>
                  <a:ext cx="302" cy="2"/>
                </a:xfrm>
                <a:custGeom>
                  <a:avLst/>
                  <a:gdLst>
                    <a:gd name="T0" fmla="*/ 0 w 302"/>
                    <a:gd name="T1" fmla="*/ 0 h 2"/>
                    <a:gd name="T2" fmla="*/ 302 w 302"/>
                    <a:gd name="T3" fmla="*/ 2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02" h="2">
                      <a:moveTo>
                        <a:pt x="0" y="0"/>
                      </a:moveTo>
                      <a:lnTo>
                        <a:pt x="302" y="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94" name="Freeform 59"/>
                <p:cNvSpPr>
                  <a:spLocks noChangeArrowheads="1"/>
                </p:cNvSpPr>
                <p:nvPr/>
              </p:nvSpPr>
              <p:spPr bwMode="auto">
                <a:xfrm>
                  <a:off x="782" y="0"/>
                  <a:ext cx="69" cy="70"/>
                </a:xfrm>
                <a:custGeom>
                  <a:avLst/>
                  <a:gdLst>
                    <a:gd name="T0" fmla="*/ 69 w 69"/>
                    <a:gd name="T1" fmla="*/ 70 h 70"/>
                    <a:gd name="T2" fmla="*/ 0 w 69"/>
                    <a:gd name="T3" fmla="*/ 0 h 7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69" h="70">
                      <a:moveTo>
                        <a:pt x="69" y="7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6395" name="Freeform 60"/>
                <p:cNvSpPr>
                  <a:spLocks noChangeArrowheads="1"/>
                </p:cNvSpPr>
                <p:nvPr/>
              </p:nvSpPr>
              <p:spPr bwMode="auto">
                <a:xfrm>
                  <a:off x="320" y="77"/>
                  <a:ext cx="59" cy="59"/>
                </a:xfrm>
                <a:custGeom>
                  <a:avLst/>
                  <a:gdLst>
                    <a:gd name="T0" fmla="*/ 59 w 59"/>
                    <a:gd name="T1" fmla="*/ 59 h 59"/>
                    <a:gd name="T2" fmla="*/ 0 w 59"/>
                    <a:gd name="T3" fmla="*/ 0 h 5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9" h="59">
                      <a:moveTo>
                        <a:pt x="59" y="5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151563" y="4021138"/>
            <a:ext cx="520700" cy="538162"/>
            <a:chOff x="4724" y="2537"/>
            <a:chExt cx="328" cy="339"/>
          </a:xfrm>
        </p:grpSpPr>
        <p:sp>
          <p:nvSpPr>
            <p:cNvPr id="56349" name="Text Box 44"/>
            <p:cNvSpPr txBox="1">
              <a:spLocks noChangeArrowheads="1"/>
            </p:cNvSpPr>
            <p:nvPr/>
          </p:nvSpPr>
          <p:spPr bwMode="auto">
            <a:xfrm>
              <a:off x="4825" y="2537"/>
              <a:ext cx="22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A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  <p:sp>
          <p:nvSpPr>
            <p:cNvPr id="56350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chemeClr val="accent1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solidFill>
                  <a:schemeClr val="accent1"/>
                </a:solidFill>
                <a:latin typeface="ISOCPEUR" pitchFamily="34" charset="0"/>
              </a:endParaRPr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4703769" y="2449513"/>
            <a:ext cx="547688" cy="503237"/>
            <a:chOff x="4727" y="2555"/>
            <a:chExt cx="345" cy="317"/>
          </a:xfrm>
        </p:grpSpPr>
        <p:sp>
          <p:nvSpPr>
            <p:cNvPr id="56347" name="Text Box 44"/>
            <p:cNvSpPr txBox="1">
              <a:spLocks noChangeArrowheads="1"/>
            </p:cNvSpPr>
            <p:nvPr/>
          </p:nvSpPr>
          <p:spPr bwMode="auto">
            <a:xfrm>
              <a:off x="4806" y="2555"/>
              <a:ext cx="2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0">
                  <a:latin typeface="Comic Sans MS" panose="030F0702030302020204" pitchFamily="66" charset="0"/>
                </a:rPr>
                <a:t>a</a:t>
              </a:r>
              <a:r>
                <a:rPr lang="en-US" altLang="zh-CN" sz="2000" b="0">
                  <a:latin typeface="Comic Sans MS" panose="030F0702030302020204" pitchFamily="66" charset="0"/>
                  <a:sym typeface="Symbol" panose="05050102010706020507" pitchFamily="18" charset="2"/>
                </a:rPr>
                <a:t></a:t>
              </a:r>
              <a:endParaRPr lang="en-US" altLang="zh-CN" sz="2000" b="0">
                <a:latin typeface="Comic Sans MS" panose="030F0702030302020204" pitchFamily="66" charset="0"/>
                <a:sym typeface="CommercialPi BT" pitchFamily="18" charset="2"/>
              </a:endParaRPr>
            </a:p>
          </p:txBody>
        </p:sp>
        <p:sp>
          <p:nvSpPr>
            <p:cNvPr id="56348" name="Text Box 45"/>
            <p:cNvSpPr txBox="1">
              <a:spLocks noChangeArrowheads="1"/>
            </p:cNvSpPr>
            <p:nvPr/>
          </p:nvSpPr>
          <p:spPr bwMode="auto">
            <a:xfrm>
              <a:off x="4727" y="2707"/>
              <a:ext cx="2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0">
                  <a:solidFill>
                    <a:schemeClr val="accent1"/>
                  </a:solidFill>
                  <a:latin typeface="Comic Sans MS" panose="030F0702030302020204" pitchFamily="66" charset="0"/>
                </a:rPr>
                <a:t>●</a:t>
              </a:r>
              <a:endParaRPr lang="en-US" altLang="zh-CN" sz="1600" b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3108325" y="4221163"/>
            <a:ext cx="492125" cy="503237"/>
            <a:chOff x="4727" y="2555"/>
            <a:chExt cx="310" cy="317"/>
          </a:xfrm>
        </p:grpSpPr>
        <p:sp>
          <p:nvSpPr>
            <p:cNvPr id="56345" name="Text Box 44"/>
            <p:cNvSpPr txBox="1">
              <a:spLocks noChangeArrowheads="1"/>
            </p:cNvSpPr>
            <p:nvPr/>
          </p:nvSpPr>
          <p:spPr bwMode="auto">
            <a:xfrm>
              <a:off x="4838" y="2555"/>
              <a:ext cx="19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0">
                  <a:latin typeface="Comic Sans MS" panose="030F0702030302020204" pitchFamily="66" charset="0"/>
                </a:rPr>
                <a:t>a</a:t>
              </a:r>
              <a:endParaRPr lang="en-US" altLang="zh-CN" sz="2000" b="0">
                <a:latin typeface="Comic Sans MS" panose="030F0702030302020204" pitchFamily="66" charset="0"/>
                <a:sym typeface="CommercialPi BT" pitchFamily="18" charset="2"/>
              </a:endParaRPr>
            </a:p>
          </p:txBody>
        </p:sp>
        <p:sp>
          <p:nvSpPr>
            <p:cNvPr id="56346" name="Text Box 45"/>
            <p:cNvSpPr txBox="1">
              <a:spLocks noChangeArrowheads="1"/>
            </p:cNvSpPr>
            <p:nvPr/>
          </p:nvSpPr>
          <p:spPr bwMode="auto">
            <a:xfrm>
              <a:off x="4727" y="2707"/>
              <a:ext cx="2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0">
                  <a:solidFill>
                    <a:schemeClr val="accent1"/>
                  </a:solidFill>
                  <a:latin typeface="Comic Sans MS" panose="030F0702030302020204" pitchFamily="66" charset="0"/>
                </a:rPr>
                <a:t>●</a:t>
              </a:r>
              <a:endParaRPr lang="en-US" altLang="zh-CN" sz="1600" b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43"/>
          <p:cNvGrpSpPr>
            <a:grpSpLocks/>
          </p:cNvGrpSpPr>
          <p:nvPr/>
        </p:nvGrpSpPr>
        <p:grpSpPr bwMode="auto">
          <a:xfrm>
            <a:off x="3108325" y="2465388"/>
            <a:ext cx="517525" cy="503237"/>
            <a:chOff x="4727" y="2555"/>
            <a:chExt cx="326" cy="317"/>
          </a:xfrm>
        </p:grpSpPr>
        <p:sp>
          <p:nvSpPr>
            <p:cNvPr id="56343" name="Text Box 44"/>
            <p:cNvSpPr txBox="1">
              <a:spLocks noChangeArrowheads="1"/>
            </p:cNvSpPr>
            <p:nvPr/>
          </p:nvSpPr>
          <p:spPr bwMode="auto">
            <a:xfrm>
              <a:off x="4825" y="2555"/>
              <a:ext cx="22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0" dirty="0">
                  <a:latin typeface="Comic Sans MS" panose="030F0702030302020204" pitchFamily="66" charset="0"/>
                </a:rPr>
                <a:t>a</a:t>
              </a:r>
              <a:r>
                <a:rPr lang="en-US" altLang="zh-CN" sz="2000" b="0" dirty="0">
                  <a:latin typeface="Comic Sans MS" panose="030F0702030302020204" pitchFamily="66" charset="0"/>
                  <a:sym typeface="Symbol" panose="05050102010706020507" pitchFamily="18" charset="2"/>
                </a:rPr>
                <a:t>’</a:t>
              </a:r>
              <a:endParaRPr lang="en-US" altLang="zh-CN" sz="2000" b="0" dirty="0">
                <a:latin typeface="Comic Sans MS" panose="030F0702030302020204" pitchFamily="66" charset="0"/>
                <a:sym typeface="CommercialPi BT" pitchFamily="18" charset="2"/>
              </a:endParaRPr>
            </a:p>
          </p:txBody>
        </p:sp>
        <p:sp>
          <p:nvSpPr>
            <p:cNvPr id="56344" name="Text Box 45"/>
            <p:cNvSpPr txBox="1">
              <a:spLocks noChangeArrowheads="1"/>
            </p:cNvSpPr>
            <p:nvPr/>
          </p:nvSpPr>
          <p:spPr bwMode="auto">
            <a:xfrm>
              <a:off x="4727" y="2707"/>
              <a:ext cx="2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0">
                  <a:solidFill>
                    <a:schemeClr val="accent1"/>
                  </a:solidFill>
                  <a:latin typeface="Comic Sans MS" panose="030F0702030302020204" pitchFamily="66" charset="0"/>
                </a:rPr>
                <a:t>●</a:t>
              </a:r>
              <a:endParaRPr lang="en-US" altLang="zh-CN" sz="1600" b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7164388" y="4941888"/>
            <a:ext cx="511175" cy="538162"/>
            <a:chOff x="4724" y="2537"/>
            <a:chExt cx="322" cy="339"/>
          </a:xfrm>
        </p:grpSpPr>
        <p:sp>
          <p:nvSpPr>
            <p:cNvPr id="56341" name="Text Box 44"/>
            <p:cNvSpPr txBox="1">
              <a:spLocks noChangeArrowheads="1"/>
            </p:cNvSpPr>
            <p:nvPr/>
          </p:nvSpPr>
          <p:spPr bwMode="auto">
            <a:xfrm>
              <a:off x="4831" y="2537"/>
              <a:ext cx="2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B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  <p:sp>
          <p:nvSpPr>
            <p:cNvPr id="56342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chemeClr val="accent1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solidFill>
                  <a:schemeClr val="accent1"/>
                </a:solidFill>
                <a:latin typeface="ISOCPEUR" pitchFamily="34" charset="0"/>
              </a:endParaRP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5286382" y="2952750"/>
            <a:ext cx="557213" cy="503238"/>
            <a:chOff x="4727" y="2555"/>
            <a:chExt cx="351" cy="317"/>
          </a:xfrm>
        </p:grpSpPr>
        <p:sp>
          <p:nvSpPr>
            <p:cNvPr id="56339" name="Text Box 44"/>
            <p:cNvSpPr txBox="1">
              <a:spLocks noChangeArrowheads="1"/>
            </p:cNvSpPr>
            <p:nvPr/>
          </p:nvSpPr>
          <p:spPr bwMode="auto">
            <a:xfrm>
              <a:off x="4799" y="2555"/>
              <a:ext cx="27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0">
                  <a:latin typeface="Comic Sans MS" panose="030F0702030302020204" pitchFamily="66" charset="0"/>
                </a:rPr>
                <a:t>b</a:t>
              </a:r>
              <a:r>
                <a:rPr lang="en-US" altLang="zh-CN" sz="2000" b="0">
                  <a:latin typeface="Comic Sans MS" panose="030F0702030302020204" pitchFamily="66" charset="0"/>
                  <a:sym typeface="Symbol" panose="05050102010706020507" pitchFamily="18" charset="2"/>
                </a:rPr>
                <a:t></a:t>
              </a:r>
              <a:endParaRPr lang="en-US" altLang="zh-CN" sz="2000" b="0">
                <a:latin typeface="Comic Sans MS" panose="030F0702030302020204" pitchFamily="66" charset="0"/>
                <a:sym typeface="CommercialPi BT" pitchFamily="18" charset="2"/>
              </a:endParaRPr>
            </a:p>
          </p:txBody>
        </p:sp>
        <p:sp>
          <p:nvSpPr>
            <p:cNvPr id="56340" name="Text Box 45"/>
            <p:cNvSpPr txBox="1">
              <a:spLocks noChangeArrowheads="1"/>
            </p:cNvSpPr>
            <p:nvPr/>
          </p:nvSpPr>
          <p:spPr bwMode="auto">
            <a:xfrm>
              <a:off x="4727" y="2707"/>
              <a:ext cx="2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0">
                  <a:solidFill>
                    <a:schemeClr val="accent1"/>
                  </a:solidFill>
                  <a:latin typeface="Comic Sans MS" panose="030F0702030302020204" pitchFamily="66" charset="0"/>
                </a:rPr>
                <a:t>●</a:t>
              </a:r>
              <a:endParaRPr lang="en-US" altLang="zh-CN" sz="1600" b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3773495" y="4908550"/>
            <a:ext cx="503238" cy="503238"/>
            <a:chOff x="4727" y="2555"/>
            <a:chExt cx="317" cy="317"/>
          </a:xfrm>
        </p:grpSpPr>
        <p:sp>
          <p:nvSpPr>
            <p:cNvPr id="56337" name="Text Box 44"/>
            <p:cNvSpPr txBox="1">
              <a:spLocks noChangeArrowheads="1"/>
            </p:cNvSpPr>
            <p:nvPr/>
          </p:nvSpPr>
          <p:spPr bwMode="auto">
            <a:xfrm>
              <a:off x="4832" y="2555"/>
              <a:ext cx="21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0">
                  <a:latin typeface="Comic Sans MS" panose="030F0702030302020204" pitchFamily="66" charset="0"/>
                </a:rPr>
                <a:t>b</a:t>
              </a:r>
              <a:endParaRPr lang="en-US" altLang="zh-CN" sz="2000" b="0">
                <a:latin typeface="Comic Sans MS" panose="030F0702030302020204" pitchFamily="66" charset="0"/>
                <a:sym typeface="CommercialPi BT" pitchFamily="18" charset="2"/>
              </a:endParaRPr>
            </a:p>
          </p:txBody>
        </p:sp>
        <p:sp>
          <p:nvSpPr>
            <p:cNvPr id="56338" name="Text Box 45"/>
            <p:cNvSpPr txBox="1">
              <a:spLocks noChangeArrowheads="1"/>
            </p:cNvSpPr>
            <p:nvPr/>
          </p:nvSpPr>
          <p:spPr bwMode="auto">
            <a:xfrm>
              <a:off x="4727" y="2707"/>
              <a:ext cx="2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0">
                  <a:solidFill>
                    <a:schemeClr val="accent1"/>
                  </a:solidFill>
                  <a:latin typeface="Comic Sans MS" panose="030F0702030302020204" pitchFamily="66" charset="0"/>
                </a:rPr>
                <a:t>●</a:t>
              </a:r>
              <a:endParaRPr lang="en-US" altLang="zh-CN" sz="1600" b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43"/>
          <p:cNvGrpSpPr>
            <a:grpSpLocks/>
          </p:cNvGrpSpPr>
          <p:nvPr/>
        </p:nvGrpSpPr>
        <p:grpSpPr bwMode="auto">
          <a:xfrm>
            <a:off x="3773487" y="2952750"/>
            <a:ext cx="530225" cy="503238"/>
            <a:chOff x="4727" y="2555"/>
            <a:chExt cx="334" cy="317"/>
          </a:xfrm>
        </p:grpSpPr>
        <p:sp>
          <p:nvSpPr>
            <p:cNvPr id="56335" name="Text Box 44"/>
            <p:cNvSpPr txBox="1">
              <a:spLocks noChangeArrowheads="1"/>
            </p:cNvSpPr>
            <p:nvPr/>
          </p:nvSpPr>
          <p:spPr bwMode="auto">
            <a:xfrm>
              <a:off x="4819" y="2555"/>
              <a:ext cx="24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0">
                  <a:latin typeface="Comic Sans MS" panose="030F0702030302020204" pitchFamily="66" charset="0"/>
                </a:rPr>
                <a:t>b</a:t>
              </a:r>
              <a:r>
                <a:rPr lang="en-US" altLang="zh-CN" sz="2000" b="0">
                  <a:latin typeface="Comic Sans MS" panose="030F0702030302020204" pitchFamily="66" charset="0"/>
                  <a:sym typeface="Symbol" panose="05050102010706020507" pitchFamily="18" charset="2"/>
                </a:rPr>
                <a:t>’</a:t>
              </a:r>
              <a:endParaRPr lang="en-US" altLang="zh-CN" sz="2000" b="0">
                <a:latin typeface="Comic Sans MS" panose="030F0702030302020204" pitchFamily="66" charset="0"/>
                <a:sym typeface="CommercialPi BT" pitchFamily="18" charset="2"/>
              </a:endParaRPr>
            </a:p>
          </p:txBody>
        </p:sp>
        <p:sp>
          <p:nvSpPr>
            <p:cNvPr id="56336" name="Text Box 45"/>
            <p:cNvSpPr txBox="1">
              <a:spLocks noChangeArrowheads="1"/>
            </p:cNvSpPr>
            <p:nvPr/>
          </p:nvSpPr>
          <p:spPr bwMode="auto">
            <a:xfrm>
              <a:off x="4727" y="2707"/>
              <a:ext cx="205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100" b="0">
                  <a:solidFill>
                    <a:schemeClr val="accent1"/>
                  </a:solidFill>
                  <a:latin typeface="Comic Sans MS" panose="030F0702030302020204" pitchFamily="66" charset="0"/>
                </a:rPr>
                <a:t>●</a:t>
              </a:r>
              <a:endParaRPr lang="en-US" altLang="zh-CN" sz="1600" b="0">
                <a:solidFill>
                  <a:schemeClr val="accent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9724" name="AutoShape 28"/>
          <p:cNvSpPr>
            <a:spLocks noChangeArrowheads="1"/>
          </p:cNvSpPr>
          <p:nvPr/>
        </p:nvSpPr>
        <p:spPr bwMode="auto">
          <a:xfrm>
            <a:off x="6227763" y="1774825"/>
            <a:ext cx="2592387" cy="1870075"/>
          </a:xfrm>
          <a:prstGeom prst="wedgeEllipseCallout">
            <a:avLst>
              <a:gd name="adj1" fmla="val -31019"/>
              <a:gd name="adj2" fmla="val 81917"/>
            </a:avLst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/>
              <a:t>B</a:t>
            </a:r>
            <a:r>
              <a:rPr lang="zh-CN" altLang="zh-CN" sz="2000"/>
              <a:t>点在</a:t>
            </a:r>
            <a:r>
              <a:rPr lang="en-US" altLang="zh-CN" sz="2000"/>
              <a:t>A</a:t>
            </a:r>
            <a:r>
              <a:rPr lang="zh-CN" altLang="zh-CN" sz="2000"/>
              <a:t>点之前、之右、之下。</a:t>
            </a:r>
            <a:endParaRPr lang="zh-CN" altLang="en-US" sz="20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i="1"/>
              <a:t>Point B is located in front, right and below of point 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/>
      <p:bldP spid="297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179388" y="293688"/>
            <a:ext cx="795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(2) </a:t>
            </a:r>
            <a:r>
              <a:rPr lang="zh-CN" altLang="en-US" sz="2800"/>
              <a:t>重影点</a:t>
            </a:r>
            <a:r>
              <a:rPr lang="en-US" altLang="zh-CN" sz="2000" b="0" i="1"/>
              <a:t>(Overlapped Projection/ coincident points in projection)</a:t>
            </a:r>
            <a:r>
              <a:rPr lang="zh-CN" altLang="en-US" sz="3600"/>
              <a:t>：</a:t>
            </a:r>
          </a:p>
        </p:txBody>
      </p:sp>
      <p:sp>
        <p:nvSpPr>
          <p:cNvPr id="30742" name="AutoShape 22"/>
          <p:cNvSpPr>
            <a:spLocks noChangeArrowheads="1"/>
          </p:cNvSpPr>
          <p:nvPr/>
        </p:nvSpPr>
        <p:spPr bwMode="auto">
          <a:xfrm>
            <a:off x="3924300" y="4292600"/>
            <a:ext cx="3201988" cy="827088"/>
          </a:xfrm>
          <a:prstGeom prst="wedgeRoundRectCallout">
            <a:avLst>
              <a:gd name="adj1" fmla="val -34713"/>
              <a:gd name="adj2" fmla="val -351662"/>
              <a:gd name="adj3" fmla="val 16667"/>
            </a:avLst>
          </a:prstGeom>
          <a:solidFill>
            <a:srgbClr val="66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/>
              <a:t>被挡住的投影加</a:t>
            </a:r>
            <a:r>
              <a:rPr lang="en-US" altLang="zh-CN" sz="1800"/>
              <a:t>( 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0" i="1"/>
              <a:t>Add () to the hidden projection</a:t>
            </a:r>
            <a:r>
              <a:rPr lang="en-US" altLang="zh-CN" sz="2400"/>
              <a:t> </a:t>
            </a:r>
          </a:p>
        </p:txBody>
      </p:sp>
      <p:grpSp>
        <p:nvGrpSpPr>
          <p:cNvPr id="57348" name="Group 26"/>
          <p:cNvGrpSpPr>
            <a:grpSpLocks/>
          </p:cNvGrpSpPr>
          <p:nvPr/>
        </p:nvGrpSpPr>
        <p:grpSpPr bwMode="auto">
          <a:xfrm>
            <a:off x="2259013" y="1300163"/>
            <a:ext cx="5121275" cy="2776537"/>
            <a:chOff x="1423" y="1772"/>
            <a:chExt cx="2709" cy="1219"/>
          </a:xfrm>
        </p:grpSpPr>
        <p:sp>
          <p:nvSpPr>
            <p:cNvPr id="57373" name="Freeform 16"/>
            <p:cNvSpPr>
              <a:spLocks noChangeArrowheads="1"/>
            </p:cNvSpPr>
            <p:nvPr/>
          </p:nvSpPr>
          <p:spPr bwMode="auto">
            <a:xfrm>
              <a:off x="1423" y="2112"/>
              <a:ext cx="905" cy="6"/>
            </a:xfrm>
            <a:custGeom>
              <a:avLst/>
              <a:gdLst>
                <a:gd name="T0" fmla="*/ 1176 w 794"/>
                <a:gd name="T1" fmla="*/ 8 h 5"/>
                <a:gd name="T2" fmla="*/ 0 w 794"/>
                <a:gd name="T3" fmla="*/ 0 h 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94" h="5">
                  <a:moveTo>
                    <a:pt x="794" y="5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4" name="Freeform 17"/>
            <p:cNvSpPr>
              <a:spLocks noChangeArrowheads="1"/>
            </p:cNvSpPr>
            <p:nvPr/>
          </p:nvSpPr>
          <p:spPr bwMode="auto">
            <a:xfrm>
              <a:off x="1424" y="2014"/>
              <a:ext cx="1" cy="115"/>
            </a:xfrm>
            <a:custGeom>
              <a:avLst/>
              <a:gdLst>
                <a:gd name="T0" fmla="*/ 1 w 1"/>
                <a:gd name="T1" fmla="*/ 147 h 102"/>
                <a:gd name="T2" fmla="*/ 0 w 1"/>
                <a:gd name="T3" fmla="*/ 0 h 10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02">
                  <a:moveTo>
                    <a:pt x="1" y="102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5" name="Line 18"/>
            <p:cNvSpPr>
              <a:spLocks noChangeShapeType="1"/>
            </p:cNvSpPr>
            <p:nvPr/>
          </p:nvSpPr>
          <p:spPr bwMode="auto">
            <a:xfrm flipV="1">
              <a:off x="2314" y="1775"/>
              <a:ext cx="0" cy="3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6" name="Line 19"/>
            <p:cNvSpPr>
              <a:spLocks noChangeShapeType="1"/>
            </p:cNvSpPr>
            <p:nvPr/>
          </p:nvSpPr>
          <p:spPr bwMode="auto">
            <a:xfrm flipH="1">
              <a:off x="1951" y="1783"/>
              <a:ext cx="3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7" name="Line 20"/>
            <p:cNvSpPr>
              <a:spLocks noChangeShapeType="1"/>
            </p:cNvSpPr>
            <p:nvPr/>
          </p:nvSpPr>
          <p:spPr bwMode="auto">
            <a:xfrm flipV="1">
              <a:off x="1777" y="1857"/>
              <a:ext cx="0" cy="1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8" name="Freeform 21"/>
            <p:cNvSpPr>
              <a:spLocks noChangeArrowheads="1"/>
            </p:cNvSpPr>
            <p:nvPr/>
          </p:nvSpPr>
          <p:spPr bwMode="auto">
            <a:xfrm>
              <a:off x="1774" y="1778"/>
              <a:ext cx="178" cy="82"/>
            </a:xfrm>
            <a:custGeom>
              <a:avLst/>
              <a:gdLst>
                <a:gd name="T0" fmla="*/ 0 w 178"/>
                <a:gd name="T1" fmla="*/ 82 h 82"/>
                <a:gd name="T2" fmla="*/ 178 w 178"/>
                <a:gd name="T3" fmla="*/ 0 h 8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8" h="82">
                  <a:moveTo>
                    <a:pt x="0" y="82"/>
                  </a:moveTo>
                  <a:lnTo>
                    <a:pt x="178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79" name="Freeform 22"/>
            <p:cNvSpPr>
              <a:spLocks noChangeArrowheads="1"/>
            </p:cNvSpPr>
            <p:nvPr/>
          </p:nvSpPr>
          <p:spPr bwMode="auto">
            <a:xfrm>
              <a:off x="1423" y="2009"/>
              <a:ext cx="896" cy="2"/>
            </a:xfrm>
            <a:custGeom>
              <a:avLst/>
              <a:gdLst>
                <a:gd name="T0" fmla="*/ 0 w 786"/>
                <a:gd name="T1" fmla="*/ 0 h 1"/>
                <a:gd name="T2" fmla="*/ 1164 w 78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6" h="1">
                  <a:moveTo>
                    <a:pt x="0" y="0"/>
                  </a:moveTo>
                  <a:lnTo>
                    <a:pt x="7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0" name="Freeform 23"/>
            <p:cNvSpPr>
              <a:spLocks noChangeArrowheads="1"/>
            </p:cNvSpPr>
            <p:nvPr/>
          </p:nvSpPr>
          <p:spPr bwMode="auto">
            <a:xfrm>
              <a:off x="1423" y="2863"/>
              <a:ext cx="897" cy="3"/>
            </a:xfrm>
            <a:custGeom>
              <a:avLst/>
              <a:gdLst>
                <a:gd name="T0" fmla="*/ 0 w 897"/>
                <a:gd name="T1" fmla="*/ 0 h 3"/>
                <a:gd name="T2" fmla="*/ 897 w 897"/>
                <a:gd name="T3" fmla="*/ 3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97" h="3">
                  <a:moveTo>
                    <a:pt x="0" y="0"/>
                  </a:moveTo>
                  <a:lnTo>
                    <a:pt x="897" y="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1" name="Freeform 24"/>
            <p:cNvSpPr>
              <a:spLocks noChangeArrowheads="1"/>
            </p:cNvSpPr>
            <p:nvPr/>
          </p:nvSpPr>
          <p:spPr bwMode="auto">
            <a:xfrm>
              <a:off x="1425" y="2432"/>
              <a:ext cx="900" cy="3"/>
            </a:xfrm>
            <a:custGeom>
              <a:avLst/>
              <a:gdLst>
                <a:gd name="T0" fmla="*/ 0 w 789"/>
                <a:gd name="T1" fmla="*/ 3 h 3"/>
                <a:gd name="T2" fmla="*/ 1171 w 789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89" h="3">
                  <a:moveTo>
                    <a:pt x="0" y="3"/>
                  </a:moveTo>
                  <a:lnTo>
                    <a:pt x="78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2" name="Line 25"/>
            <p:cNvSpPr>
              <a:spLocks noChangeShapeType="1"/>
            </p:cNvSpPr>
            <p:nvPr/>
          </p:nvSpPr>
          <p:spPr bwMode="auto">
            <a:xfrm>
              <a:off x="1771" y="2562"/>
              <a:ext cx="5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3" name="Line 26"/>
            <p:cNvSpPr>
              <a:spLocks noChangeShapeType="1"/>
            </p:cNvSpPr>
            <p:nvPr/>
          </p:nvSpPr>
          <p:spPr bwMode="auto">
            <a:xfrm>
              <a:off x="1429" y="2432"/>
              <a:ext cx="0" cy="4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4" name="Freeform 27"/>
            <p:cNvSpPr>
              <a:spLocks noChangeArrowheads="1"/>
            </p:cNvSpPr>
            <p:nvPr/>
          </p:nvSpPr>
          <p:spPr bwMode="auto">
            <a:xfrm>
              <a:off x="2309" y="2433"/>
              <a:ext cx="1" cy="438"/>
            </a:xfrm>
            <a:custGeom>
              <a:avLst/>
              <a:gdLst>
                <a:gd name="T0" fmla="*/ 0 w 1"/>
                <a:gd name="T1" fmla="*/ 0 h 389"/>
                <a:gd name="T2" fmla="*/ 0 w 1"/>
                <a:gd name="T3" fmla="*/ 555 h 38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89">
                  <a:moveTo>
                    <a:pt x="0" y="0"/>
                  </a:moveTo>
                  <a:lnTo>
                    <a:pt x="0" y="389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5" name="Freeform 28"/>
            <p:cNvSpPr>
              <a:spLocks noChangeArrowheads="1"/>
            </p:cNvSpPr>
            <p:nvPr/>
          </p:nvSpPr>
          <p:spPr bwMode="auto">
            <a:xfrm>
              <a:off x="1774" y="2436"/>
              <a:ext cx="1" cy="132"/>
            </a:xfrm>
            <a:custGeom>
              <a:avLst/>
              <a:gdLst>
                <a:gd name="T0" fmla="*/ 0 w 1"/>
                <a:gd name="T1" fmla="*/ 132 h 132"/>
                <a:gd name="T2" fmla="*/ 1 w 1"/>
                <a:gd name="T3" fmla="*/ 0 h 13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32">
                  <a:moveTo>
                    <a:pt x="0" y="132"/>
                  </a:moveTo>
                  <a:lnTo>
                    <a:pt x="1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6" name="Freeform 29"/>
            <p:cNvSpPr>
              <a:spLocks noChangeArrowheads="1"/>
            </p:cNvSpPr>
            <p:nvPr/>
          </p:nvSpPr>
          <p:spPr bwMode="auto">
            <a:xfrm>
              <a:off x="2659" y="1775"/>
              <a:ext cx="3" cy="346"/>
            </a:xfrm>
            <a:custGeom>
              <a:avLst/>
              <a:gdLst>
                <a:gd name="T0" fmla="*/ 0 w 3"/>
                <a:gd name="T1" fmla="*/ 440 h 307"/>
                <a:gd name="T2" fmla="*/ 3 w 3"/>
                <a:gd name="T3" fmla="*/ 0 h 30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" h="307">
                  <a:moveTo>
                    <a:pt x="0" y="307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7" name="Line 30"/>
            <p:cNvSpPr>
              <a:spLocks noChangeShapeType="1"/>
            </p:cNvSpPr>
            <p:nvPr/>
          </p:nvSpPr>
          <p:spPr bwMode="auto">
            <a:xfrm flipV="1">
              <a:off x="3107" y="1999"/>
              <a:ext cx="0" cy="1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8" name="Line 31"/>
            <p:cNvSpPr>
              <a:spLocks noChangeShapeType="1"/>
            </p:cNvSpPr>
            <p:nvPr/>
          </p:nvSpPr>
          <p:spPr bwMode="auto">
            <a:xfrm>
              <a:off x="2659" y="2003"/>
              <a:ext cx="4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9" name="Freeform 32"/>
            <p:cNvSpPr>
              <a:spLocks noChangeArrowheads="1"/>
            </p:cNvSpPr>
            <p:nvPr/>
          </p:nvSpPr>
          <p:spPr bwMode="auto">
            <a:xfrm>
              <a:off x="2653" y="2111"/>
              <a:ext cx="462" cy="3"/>
            </a:xfrm>
            <a:custGeom>
              <a:avLst/>
              <a:gdLst>
                <a:gd name="T0" fmla="*/ 0 w 462"/>
                <a:gd name="T1" fmla="*/ 3 h 3"/>
                <a:gd name="T2" fmla="*/ 462 w 462"/>
                <a:gd name="T3" fmla="*/ 0 h 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2" h="3">
                  <a:moveTo>
                    <a:pt x="0" y="3"/>
                  </a:moveTo>
                  <a:lnTo>
                    <a:pt x="46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90" name="Line 33"/>
            <p:cNvSpPr>
              <a:spLocks noChangeShapeType="1"/>
            </p:cNvSpPr>
            <p:nvPr/>
          </p:nvSpPr>
          <p:spPr bwMode="auto">
            <a:xfrm>
              <a:off x="2659" y="1781"/>
              <a:ext cx="1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91" name="Line 34"/>
            <p:cNvSpPr>
              <a:spLocks noChangeShapeType="1"/>
            </p:cNvSpPr>
            <p:nvPr/>
          </p:nvSpPr>
          <p:spPr bwMode="auto">
            <a:xfrm>
              <a:off x="2659" y="1862"/>
              <a:ext cx="1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92" name="Line 35"/>
            <p:cNvSpPr>
              <a:spLocks noChangeShapeType="1"/>
            </p:cNvSpPr>
            <p:nvPr/>
          </p:nvSpPr>
          <p:spPr bwMode="auto">
            <a:xfrm>
              <a:off x="2800" y="1772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93" name="Line 36"/>
            <p:cNvSpPr>
              <a:spLocks noChangeShapeType="1"/>
            </p:cNvSpPr>
            <p:nvPr/>
          </p:nvSpPr>
          <p:spPr bwMode="auto">
            <a:xfrm>
              <a:off x="1966" y="2434"/>
              <a:ext cx="0" cy="12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394" name="Group 37"/>
            <p:cNvGrpSpPr>
              <a:grpSpLocks/>
            </p:cNvGrpSpPr>
            <p:nvPr/>
          </p:nvGrpSpPr>
          <p:grpSpPr bwMode="auto">
            <a:xfrm>
              <a:off x="3071" y="2415"/>
              <a:ext cx="1061" cy="576"/>
              <a:chOff x="0" y="0"/>
              <a:chExt cx="1061" cy="576"/>
            </a:xfrm>
          </p:grpSpPr>
          <p:sp>
            <p:nvSpPr>
              <p:cNvPr id="57395" name="Freeform 38"/>
              <p:cNvSpPr>
                <a:spLocks noChangeArrowheads="1"/>
              </p:cNvSpPr>
              <p:nvPr/>
            </p:nvSpPr>
            <p:spPr bwMode="auto">
              <a:xfrm>
                <a:off x="5" y="12"/>
                <a:ext cx="1049" cy="545"/>
              </a:xfrm>
              <a:custGeom>
                <a:avLst/>
                <a:gdLst>
                  <a:gd name="T0" fmla="*/ 0 w 1049"/>
                  <a:gd name="T1" fmla="*/ 180 h 545"/>
                  <a:gd name="T2" fmla="*/ 293 w 1049"/>
                  <a:gd name="T3" fmla="*/ 181 h 545"/>
                  <a:gd name="T4" fmla="*/ 307 w 1049"/>
                  <a:gd name="T5" fmla="*/ 65 h 545"/>
                  <a:gd name="T6" fmla="*/ 438 w 1049"/>
                  <a:gd name="T7" fmla="*/ 0 h 545"/>
                  <a:gd name="T8" fmla="*/ 766 w 1049"/>
                  <a:gd name="T9" fmla="*/ 0 h 545"/>
                  <a:gd name="T10" fmla="*/ 838 w 1049"/>
                  <a:gd name="T11" fmla="*/ 58 h 545"/>
                  <a:gd name="T12" fmla="*/ 838 w 1049"/>
                  <a:gd name="T13" fmla="*/ 254 h 545"/>
                  <a:gd name="T14" fmla="*/ 1048 w 1049"/>
                  <a:gd name="T15" fmla="*/ 461 h 545"/>
                  <a:gd name="T16" fmla="*/ 1049 w 1049"/>
                  <a:gd name="T17" fmla="*/ 545 h 545"/>
                  <a:gd name="T18" fmla="*/ 278 w 1049"/>
                  <a:gd name="T19" fmla="*/ 545 h 545"/>
                  <a:gd name="T20" fmla="*/ 0 w 1049"/>
                  <a:gd name="T21" fmla="*/ 281 h 545"/>
                  <a:gd name="T22" fmla="*/ 0 w 1049"/>
                  <a:gd name="T23" fmla="*/ 180 h 54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49" h="545">
                    <a:moveTo>
                      <a:pt x="0" y="180"/>
                    </a:moveTo>
                    <a:lnTo>
                      <a:pt x="293" y="181"/>
                    </a:lnTo>
                    <a:lnTo>
                      <a:pt x="307" y="65"/>
                    </a:lnTo>
                    <a:lnTo>
                      <a:pt x="438" y="0"/>
                    </a:lnTo>
                    <a:lnTo>
                      <a:pt x="766" y="0"/>
                    </a:lnTo>
                    <a:lnTo>
                      <a:pt x="838" y="58"/>
                    </a:lnTo>
                    <a:lnTo>
                      <a:pt x="838" y="254"/>
                    </a:lnTo>
                    <a:lnTo>
                      <a:pt x="1048" y="461"/>
                    </a:lnTo>
                    <a:lnTo>
                      <a:pt x="1049" y="545"/>
                    </a:lnTo>
                    <a:lnTo>
                      <a:pt x="278" y="545"/>
                    </a:lnTo>
                    <a:lnTo>
                      <a:pt x="0" y="281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5050"/>
              </a:solidFill>
              <a:ln w="12700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7396" name="Group 39"/>
              <p:cNvGrpSpPr>
                <a:grpSpLocks/>
              </p:cNvGrpSpPr>
              <p:nvPr/>
            </p:nvGrpSpPr>
            <p:grpSpPr bwMode="auto">
              <a:xfrm>
                <a:off x="0" y="0"/>
                <a:ext cx="1061" cy="576"/>
                <a:chOff x="0" y="0"/>
                <a:chExt cx="1061" cy="576"/>
              </a:xfrm>
            </p:grpSpPr>
            <p:sp>
              <p:nvSpPr>
                <p:cNvPr id="57397" name="Line 40"/>
                <p:cNvSpPr>
                  <a:spLocks noChangeShapeType="1"/>
                </p:cNvSpPr>
                <p:nvPr/>
              </p:nvSpPr>
              <p:spPr bwMode="auto">
                <a:xfrm flipH="1" flipV="1">
                  <a:off x="450" y="4"/>
                  <a:ext cx="66" cy="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398" name="Freeform 41"/>
                <p:cNvSpPr>
                  <a:spLocks noChangeArrowheads="1"/>
                </p:cNvSpPr>
                <p:nvPr/>
              </p:nvSpPr>
              <p:spPr bwMode="auto">
                <a:xfrm>
                  <a:off x="281" y="472"/>
                  <a:ext cx="2" cy="85"/>
                </a:xfrm>
                <a:custGeom>
                  <a:avLst/>
                  <a:gdLst>
                    <a:gd name="T0" fmla="*/ 0 w 2"/>
                    <a:gd name="T1" fmla="*/ 0 h 85"/>
                    <a:gd name="T2" fmla="*/ 2 w 2"/>
                    <a:gd name="T3" fmla="*/ 85 h 8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" h="85">
                      <a:moveTo>
                        <a:pt x="0" y="0"/>
                      </a:moveTo>
                      <a:lnTo>
                        <a:pt x="2" y="8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399" name="Freeform 42"/>
                <p:cNvSpPr>
                  <a:spLocks noChangeArrowheads="1"/>
                </p:cNvSpPr>
                <p:nvPr/>
              </p:nvSpPr>
              <p:spPr bwMode="auto">
                <a:xfrm>
                  <a:off x="3" y="188"/>
                  <a:ext cx="2" cy="106"/>
                </a:xfrm>
                <a:custGeom>
                  <a:avLst/>
                  <a:gdLst>
                    <a:gd name="T0" fmla="*/ 0 w 2"/>
                    <a:gd name="T1" fmla="*/ 106 h 106"/>
                    <a:gd name="T2" fmla="*/ 2 w 2"/>
                    <a:gd name="T3" fmla="*/ 0 h 10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" h="106">
                      <a:moveTo>
                        <a:pt x="0" y="106"/>
                      </a:moveTo>
                      <a:lnTo>
                        <a:pt x="2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0" name="Line 43"/>
                <p:cNvSpPr>
                  <a:spLocks noChangeShapeType="1"/>
                </p:cNvSpPr>
                <p:nvPr/>
              </p:nvSpPr>
              <p:spPr bwMode="auto">
                <a:xfrm>
                  <a:off x="381" y="262"/>
                  <a:ext cx="47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1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846" y="68"/>
                  <a:ext cx="0" cy="20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2" name="Freeform 45"/>
                <p:cNvSpPr>
                  <a:spLocks noChangeArrowheads="1"/>
                </p:cNvSpPr>
                <p:nvPr/>
              </p:nvSpPr>
              <p:spPr bwMode="auto">
                <a:xfrm>
                  <a:off x="385" y="63"/>
                  <a:ext cx="124" cy="65"/>
                </a:xfrm>
                <a:custGeom>
                  <a:avLst/>
                  <a:gdLst>
                    <a:gd name="T0" fmla="*/ 124 w 124"/>
                    <a:gd name="T1" fmla="*/ 0 h 65"/>
                    <a:gd name="T2" fmla="*/ 0 w 124"/>
                    <a:gd name="T3" fmla="*/ 65 h 65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24" h="65">
                      <a:moveTo>
                        <a:pt x="124" y="0"/>
                      </a:moveTo>
                      <a:lnTo>
                        <a:pt x="0" y="65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3" name="Freeform 46"/>
                <p:cNvSpPr>
                  <a:spLocks noChangeArrowheads="1"/>
                </p:cNvSpPr>
                <p:nvPr/>
              </p:nvSpPr>
              <p:spPr bwMode="auto">
                <a:xfrm>
                  <a:off x="312" y="4"/>
                  <a:ext cx="139" cy="66"/>
                </a:xfrm>
                <a:custGeom>
                  <a:avLst/>
                  <a:gdLst>
                    <a:gd name="T0" fmla="*/ 139 w 139"/>
                    <a:gd name="T1" fmla="*/ 0 h 66"/>
                    <a:gd name="T2" fmla="*/ 0 w 139"/>
                    <a:gd name="T3" fmla="*/ 66 h 6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39" h="66">
                      <a:moveTo>
                        <a:pt x="139" y="0"/>
                      </a:moveTo>
                      <a:lnTo>
                        <a:pt x="0" y="66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4" name="Line 47"/>
                <p:cNvSpPr>
                  <a:spLocks noChangeShapeType="1"/>
                </p:cNvSpPr>
                <p:nvPr/>
              </p:nvSpPr>
              <p:spPr bwMode="auto">
                <a:xfrm>
                  <a:off x="448" y="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5" name="Line 48"/>
                <p:cNvSpPr>
                  <a:spLocks noChangeShapeType="1"/>
                </p:cNvSpPr>
                <p:nvPr/>
              </p:nvSpPr>
              <p:spPr bwMode="auto">
                <a:xfrm>
                  <a:off x="498" y="68"/>
                  <a:ext cx="35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6" name="Freeform 49"/>
                <p:cNvSpPr>
                  <a:spLocks noChangeArrowheads="1"/>
                </p:cNvSpPr>
                <p:nvPr/>
              </p:nvSpPr>
              <p:spPr bwMode="auto">
                <a:xfrm>
                  <a:off x="378" y="121"/>
                  <a:ext cx="1" cy="152"/>
                </a:xfrm>
                <a:custGeom>
                  <a:avLst/>
                  <a:gdLst>
                    <a:gd name="T0" fmla="*/ 0 w 1"/>
                    <a:gd name="T1" fmla="*/ 0 h 152"/>
                    <a:gd name="T2" fmla="*/ 0 w 1"/>
                    <a:gd name="T3" fmla="*/ 152 h 15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" h="152">
                      <a:moveTo>
                        <a:pt x="0" y="0"/>
                      </a:moveTo>
                      <a:lnTo>
                        <a:pt x="0" y="15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7" name="Freeform 50"/>
                <p:cNvSpPr>
                  <a:spLocks noChangeArrowheads="1"/>
                </p:cNvSpPr>
                <p:nvPr/>
              </p:nvSpPr>
              <p:spPr bwMode="auto">
                <a:xfrm>
                  <a:off x="305" y="70"/>
                  <a:ext cx="1" cy="122"/>
                </a:xfrm>
                <a:custGeom>
                  <a:avLst/>
                  <a:gdLst>
                    <a:gd name="T0" fmla="*/ 0 w 1"/>
                    <a:gd name="T1" fmla="*/ 0 h 122"/>
                    <a:gd name="T2" fmla="*/ 1 w 1"/>
                    <a:gd name="T3" fmla="*/ 122 h 12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" h="122">
                      <a:moveTo>
                        <a:pt x="0" y="0"/>
                      </a:moveTo>
                      <a:lnTo>
                        <a:pt x="1" y="12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8" name="Freeform 51"/>
                <p:cNvSpPr>
                  <a:spLocks noChangeArrowheads="1"/>
                </p:cNvSpPr>
                <p:nvPr/>
              </p:nvSpPr>
              <p:spPr bwMode="auto">
                <a:xfrm>
                  <a:off x="0" y="283"/>
                  <a:ext cx="283" cy="283"/>
                </a:xfrm>
                <a:custGeom>
                  <a:avLst/>
                  <a:gdLst>
                    <a:gd name="T0" fmla="*/ 0 w 283"/>
                    <a:gd name="T1" fmla="*/ 0 h 283"/>
                    <a:gd name="T2" fmla="*/ 283 w 283"/>
                    <a:gd name="T3" fmla="*/ 283 h 283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83" h="283">
                      <a:moveTo>
                        <a:pt x="0" y="0"/>
                      </a:moveTo>
                      <a:lnTo>
                        <a:pt x="283" y="283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09" name="Line 52"/>
                <p:cNvSpPr>
                  <a:spLocks noChangeShapeType="1"/>
                </p:cNvSpPr>
                <p:nvPr/>
              </p:nvSpPr>
              <p:spPr bwMode="auto">
                <a:xfrm>
                  <a:off x="276" y="477"/>
                  <a:ext cx="77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10" name="Freeform 53"/>
                <p:cNvSpPr>
                  <a:spLocks noChangeArrowheads="1"/>
                </p:cNvSpPr>
                <p:nvPr/>
              </p:nvSpPr>
              <p:spPr bwMode="auto">
                <a:xfrm>
                  <a:off x="1051" y="465"/>
                  <a:ext cx="1" cy="111"/>
                </a:xfrm>
                <a:custGeom>
                  <a:avLst/>
                  <a:gdLst>
                    <a:gd name="T0" fmla="*/ 0 w 1"/>
                    <a:gd name="T1" fmla="*/ 0 h 111"/>
                    <a:gd name="T2" fmla="*/ 0 w 1"/>
                    <a:gd name="T3" fmla="*/ 111 h 11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" h="111">
                      <a:moveTo>
                        <a:pt x="0" y="0"/>
                      </a:moveTo>
                      <a:lnTo>
                        <a:pt x="0" y="111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11" name="Freeform 54"/>
                <p:cNvSpPr>
                  <a:spLocks noChangeArrowheads="1"/>
                </p:cNvSpPr>
                <p:nvPr/>
              </p:nvSpPr>
              <p:spPr bwMode="auto">
                <a:xfrm>
                  <a:off x="274" y="562"/>
                  <a:ext cx="787" cy="1"/>
                </a:xfrm>
                <a:custGeom>
                  <a:avLst/>
                  <a:gdLst>
                    <a:gd name="T0" fmla="*/ 0 w 787"/>
                    <a:gd name="T1" fmla="*/ 0 h 1"/>
                    <a:gd name="T2" fmla="*/ 787 w 787"/>
                    <a:gd name="T3" fmla="*/ 0 h 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787" h="1">
                      <a:moveTo>
                        <a:pt x="0" y="0"/>
                      </a:moveTo>
                      <a:lnTo>
                        <a:pt x="787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12" name="Freeform 55"/>
                <p:cNvSpPr>
                  <a:spLocks noChangeArrowheads="1"/>
                </p:cNvSpPr>
                <p:nvPr/>
              </p:nvSpPr>
              <p:spPr bwMode="auto">
                <a:xfrm>
                  <a:off x="7" y="193"/>
                  <a:ext cx="278" cy="276"/>
                </a:xfrm>
                <a:custGeom>
                  <a:avLst/>
                  <a:gdLst>
                    <a:gd name="T0" fmla="*/ 0 w 278"/>
                    <a:gd name="T1" fmla="*/ 0 h 276"/>
                    <a:gd name="T2" fmla="*/ 278 w 278"/>
                    <a:gd name="T3" fmla="*/ 276 h 276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78" h="276">
                      <a:moveTo>
                        <a:pt x="0" y="0"/>
                      </a:moveTo>
                      <a:lnTo>
                        <a:pt x="278" y="276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13" name="Freeform 56"/>
                <p:cNvSpPr>
                  <a:spLocks noChangeArrowheads="1"/>
                </p:cNvSpPr>
                <p:nvPr/>
              </p:nvSpPr>
              <p:spPr bwMode="auto">
                <a:xfrm>
                  <a:off x="840" y="254"/>
                  <a:ext cx="216" cy="221"/>
                </a:xfrm>
                <a:custGeom>
                  <a:avLst/>
                  <a:gdLst>
                    <a:gd name="T0" fmla="*/ 216 w 216"/>
                    <a:gd name="T1" fmla="*/ 221 h 221"/>
                    <a:gd name="T2" fmla="*/ 0 w 216"/>
                    <a:gd name="T3" fmla="*/ 0 h 22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216" h="221">
                      <a:moveTo>
                        <a:pt x="216" y="2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14" name="Freeform 57"/>
                <p:cNvSpPr>
                  <a:spLocks noChangeArrowheads="1"/>
                </p:cNvSpPr>
                <p:nvPr/>
              </p:nvSpPr>
              <p:spPr bwMode="auto">
                <a:xfrm>
                  <a:off x="298" y="186"/>
                  <a:ext cx="77" cy="77"/>
                </a:xfrm>
                <a:custGeom>
                  <a:avLst/>
                  <a:gdLst>
                    <a:gd name="T0" fmla="*/ 77 w 77"/>
                    <a:gd name="T1" fmla="*/ 77 h 77"/>
                    <a:gd name="T2" fmla="*/ 0 w 77"/>
                    <a:gd name="T3" fmla="*/ 0 h 77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77" h="77">
                      <a:moveTo>
                        <a:pt x="77" y="77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15" name="Freeform 58"/>
                <p:cNvSpPr>
                  <a:spLocks noChangeArrowheads="1"/>
                </p:cNvSpPr>
                <p:nvPr/>
              </p:nvSpPr>
              <p:spPr bwMode="auto">
                <a:xfrm>
                  <a:off x="3" y="192"/>
                  <a:ext cx="302" cy="2"/>
                </a:xfrm>
                <a:custGeom>
                  <a:avLst/>
                  <a:gdLst>
                    <a:gd name="T0" fmla="*/ 0 w 302"/>
                    <a:gd name="T1" fmla="*/ 0 h 2"/>
                    <a:gd name="T2" fmla="*/ 302 w 302"/>
                    <a:gd name="T3" fmla="*/ 2 h 2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302" h="2">
                      <a:moveTo>
                        <a:pt x="0" y="0"/>
                      </a:moveTo>
                      <a:lnTo>
                        <a:pt x="302" y="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16" name="Freeform 59"/>
                <p:cNvSpPr>
                  <a:spLocks noChangeArrowheads="1"/>
                </p:cNvSpPr>
                <p:nvPr/>
              </p:nvSpPr>
              <p:spPr bwMode="auto">
                <a:xfrm>
                  <a:off x="782" y="0"/>
                  <a:ext cx="69" cy="70"/>
                </a:xfrm>
                <a:custGeom>
                  <a:avLst/>
                  <a:gdLst>
                    <a:gd name="T0" fmla="*/ 69 w 69"/>
                    <a:gd name="T1" fmla="*/ 70 h 70"/>
                    <a:gd name="T2" fmla="*/ 0 w 69"/>
                    <a:gd name="T3" fmla="*/ 0 h 70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69" h="70">
                      <a:moveTo>
                        <a:pt x="69" y="7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417" name="Freeform 60"/>
                <p:cNvSpPr>
                  <a:spLocks noChangeArrowheads="1"/>
                </p:cNvSpPr>
                <p:nvPr/>
              </p:nvSpPr>
              <p:spPr bwMode="auto">
                <a:xfrm>
                  <a:off x="320" y="77"/>
                  <a:ext cx="59" cy="59"/>
                </a:xfrm>
                <a:custGeom>
                  <a:avLst/>
                  <a:gdLst>
                    <a:gd name="T0" fmla="*/ 59 w 59"/>
                    <a:gd name="T1" fmla="*/ 59 h 59"/>
                    <a:gd name="T2" fmla="*/ 0 w 59"/>
                    <a:gd name="T3" fmla="*/ 0 h 59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59" h="59">
                      <a:moveTo>
                        <a:pt x="59" y="5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804025" y="2924175"/>
            <a:ext cx="501650" cy="538163"/>
            <a:chOff x="4724" y="2537"/>
            <a:chExt cx="316" cy="339"/>
          </a:xfrm>
        </p:grpSpPr>
        <p:sp>
          <p:nvSpPr>
            <p:cNvPr id="57371" name="Text Box 44"/>
            <p:cNvSpPr txBox="1">
              <a:spLocks noChangeArrowheads="1"/>
            </p:cNvSpPr>
            <p:nvPr/>
          </p:nvSpPr>
          <p:spPr bwMode="auto">
            <a:xfrm>
              <a:off x="4837" y="2537"/>
              <a:ext cx="2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C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  <p:sp>
          <p:nvSpPr>
            <p:cNvPr id="57372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chemeClr val="accent1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solidFill>
                  <a:schemeClr val="accent1"/>
                </a:solidFill>
                <a:latin typeface="ISOCPEUR" pitchFamily="34" charset="0"/>
              </a:endParaRPr>
            </a:p>
          </p:txBody>
        </p:sp>
      </p:grp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4689475" y="1401763"/>
            <a:ext cx="554038" cy="538162"/>
            <a:chOff x="4724" y="2537"/>
            <a:chExt cx="349" cy="339"/>
          </a:xfrm>
        </p:grpSpPr>
        <p:sp>
          <p:nvSpPr>
            <p:cNvPr id="57369" name="Text Box 44"/>
            <p:cNvSpPr txBox="1">
              <a:spLocks noChangeArrowheads="1"/>
            </p:cNvSpPr>
            <p:nvPr/>
          </p:nvSpPr>
          <p:spPr bwMode="auto">
            <a:xfrm>
              <a:off x="4804" y="2537"/>
              <a:ext cx="2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c</a:t>
              </a:r>
              <a:r>
                <a:rPr lang="en-US" altLang="zh-CN" sz="2400">
                  <a:latin typeface="ISOCPEUR" pitchFamily="34" charset="0"/>
                  <a:sym typeface="Symbol" panose="05050102010706020507" pitchFamily="18" charset="2"/>
                </a:rPr>
                <a:t>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  <p:sp>
          <p:nvSpPr>
            <p:cNvPr id="57370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chemeClr val="accent1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solidFill>
                  <a:schemeClr val="accent1"/>
                </a:solidFill>
                <a:latin typeface="ISOCPEUR" pitchFamily="34" charset="0"/>
              </a:endParaRPr>
            </a:p>
          </p:txBody>
        </p:sp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3768725" y="2670175"/>
            <a:ext cx="490538" cy="538163"/>
            <a:chOff x="4724" y="2537"/>
            <a:chExt cx="309" cy="339"/>
          </a:xfrm>
        </p:grpSpPr>
        <p:sp>
          <p:nvSpPr>
            <p:cNvPr id="57367" name="Text Box 44"/>
            <p:cNvSpPr txBox="1">
              <a:spLocks noChangeArrowheads="1"/>
            </p:cNvSpPr>
            <p:nvPr/>
          </p:nvSpPr>
          <p:spPr bwMode="auto">
            <a:xfrm>
              <a:off x="4843" y="2537"/>
              <a:ext cx="1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c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  <p:sp>
          <p:nvSpPr>
            <p:cNvPr id="57368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chemeClr val="accent1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solidFill>
                  <a:schemeClr val="accent1"/>
                </a:solidFill>
                <a:latin typeface="ISOCPEUR" pitchFamily="34" charset="0"/>
              </a:endParaRPr>
            </a:p>
          </p:txBody>
        </p:sp>
      </p:grpSp>
      <p:grpSp>
        <p:nvGrpSpPr>
          <p:cNvPr id="8" name="Group 43"/>
          <p:cNvGrpSpPr>
            <a:grpSpLocks/>
          </p:cNvGrpSpPr>
          <p:nvPr/>
        </p:nvGrpSpPr>
        <p:grpSpPr bwMode="auto">
          <a:xfrm>
            <a:off x="7164388" y="3429000"/>
            <a:ext cx="511175" cy="538163"/>
            <a:chOff x="4724" y="2537"/>
            <a:chExt cx="322" cy="339"/>
          </a:xfrm>
        </p:grpSpPr>
        <p:sp>
          <p:nvSpPr>
            <p:cNvPr id="57365" name="Text Box 44"/>
            <p:cNvSpPr txBox="1">
              <a:spLocks noChangeArrowheads="1"/>
            </p:cNvSpPr>
            <p:nvPr/>
          </p:nvSpPr>
          <p:spPr bwMode="auto">
            <a:xfrm>
              <a:off x="4831" y="2537"/>
              <a:ext cx="2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B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  <p:sp>
          <p:nvSpPr>
            <p:cNvPr id="57366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chemeClr val="accent1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solidFill>
                  <a:schemeClr val="accent1"/>
                </a:solidFill>
                <a:latin typeface="ISOCPEUR" pitchFamily="34" charset="0"/>
              </a:endParaRPr>
            </a:p>
          </p:txBody>
        </p:sp>
      </p:grpSp>
      <p:grpSp>
        <p:nvGrpSpPr>
          <p:cNvPr id="9" name="Group 43"/>
          <p:cNvGrpSpPr>
            <a:grpSpLocks/>
          </p:cNvGrpSpPr>
          <p:nvPr/>
        </p:nvGrpSpPr>
        <p:grpSpPr bwMode="auto">
          <a:xfrm>
            <a:off x="5281613" y="1411288"/>
            <a:ext cx="565150" cy="538162"/>
            <a:chOff x="4724" y="2537"/>
            <a:chExt cx="356" cy="339"/>
          </a:xfrm>
        </p:grpSpPr>
        <p:sp>
          <p:nvSpPr>
            <p:cNvPr id="57363" name="Text Box 44"/>
            <p:cNvSpPr txBox="1">
              <a:spLocks noChangeArrowheads="1"/>
            </p:cNvSpPr>
            <p:nvPr/>
          </p:nvSpPr>
          <p:spPr bwMode="auto">
            <a:xfrm>
              <a:off x="4798" y="2537"/>
              <a:ext cx="2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b</a:t>
              </a:r>
              <a:r>
                <a:rPr lang="en-US" altLang="zh-CN" sz="2400">
                  <a:latin typeface="ISOCPEUR" pitchFamily="34" charset="0"/>
                  <a:sym typeface="Symbol" panose="05050102010706020507" pitchFamily="18" charset="2"/>
                </a:rPr>
                <a:t>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  <p:sp>
          <p:nvSpPr>
            <p:cNvPr id="57364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chemeClr val="accent1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solidFill>
                  <a:schemeClr val="accent1"/>
                </a:solidFill>
                <a:latin typeface="ISOCPEUR" pitchFamily="34" charset="0"/>
              </a:endParaRPr>
            </a:p>
          </p:txBody>
        </p:sp>
      </p:grpSp>
      <p:grpSp>
        <p:nvGrpSpPr>
          <p:cNvPr id="10" name="Group 43"/>
          <p:cNvGrpSpPr>
            <a:grpSpLocks/>
          </p:cNvGrpSpPr>
          <p:nvPr/>
        </p:nvGrpSpPr>
        <p:grpSpPr bwMode="auto">
          <a:xfrm>
            <a:off x="3768725" y="3367088"/>
            <a:ext cx="501650" cy="538162"/>
            <a:chOff x="4724" y="2537"/>
            <a:chExt cx="316" cy="339"/>
          </a:xfrm>
        </p:grpSpPr>
        <p:sp>
          <p:nvSpPr>
            <p:cNvPr id="57361" name="Text Box 44"/>
            <p:cNvSpPr txBox="1">
              <a:spLocks noChangeArrowheads="1"/>
            </p:cNvSpPr>
            <p:nvPr/>
          </p:nvSpPr>
          <p:spPr bwMode="auto">
            <a:xfrm>
              <a:off x="4837" y="2537"/>
              <a:ext cx="2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b</a:t>
              </a:r>
              <a:endParaRPr lang="en-US" altLang="zh-CN" sz="2400">
                <a:latin typeface="ISOCPEUR" pitchFamily="34" charset="0"/>
                <a:sym typeface="CommercialPi BT" pitchFamily="18" charset="2"/>
              </a:endParaRPr>
            </a:p>
          </p:txBody>
        </p:sp>
        <p:sp>
          <p:nvSpPr>
            <p:cNvPr id="57362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chemeClr val="accent1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solidFill>
                  <a:schemeClr val="accent1"/>
                </a:solidFill>
                <a:latin typeface="ISOCPEUR" pitchFamily="34" charset="0"/>
              </a:endParaRPr>
            </a:p>
          </p:txBody>
        </p:sp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3787775" y="1439863"/>
            <a:ext cx="652463" cy="538162"/>
            <a:chOff x="4724" y="2537"/>
            <a:chExt cx="411" cy="339"/>
          </a:xfrm>
        </p:grpSpPr>
        <p:sp>
          <p:nvSpPr>
            <p:cNvPr id="57359" name="Text Box 44"/>
            <p:cNvSpPr txBox="1">
              <a:spLocks noChangeArrowheads="1"/>
            </p:cNvSpPr>
            <p:nvPr/>
          </p:nvSpPr>
          <p:spPr bwMode="auto">
            <a:xfrm>
              <a:off x="4741" y="2537"/>
              <a:ext cx="3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</a:rPr>
                <a:t>  b</a:t>
              </a:r>
              <a:r>
                <a:rPr lang="en-US" altLang="zh-CN" sz="2400">
                  <a:latin typeface="ISOCPEUR" pitchFamily="34" charset="0"/>
                  <a:sym typeface="Symbol" panose="05050102010706020507" pitchFamily="18" charset="2"/>
                </a:rPr>
                <a:t>’</a:t>
              </a:r>
            </a:p>
          </p:txBody>
        </p:sp>
        <p:sp>
          <p:nvSpPr>
            <p:cNvPr id="57360" name="Text Box 45"/>
            <p:cNvSpPr txBox="1">
              <a:spLocks noChangeArrowheads="1"/>
            </p:cNvSpPr>
            <p:nvPr/>
          </p:nvSpPr>
          <p:spPr bwMode="auto">
            <a:xfrm>
              <a:off x="4724" y="2703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200" b="0">
                  <a:solidFill>
                    <a:schemeClr val="accent1"/>
                  </a:solidFill>
                  <a:latin typeface="ISOCPEUR" pitchFamily="34" charset="0"/>
                </a:rPr>
                <a:t>●</a:t>
              </a:r>
              <a:endParaRPr lang="en-US" altLang="zh-CN" sz="1800" b="0">
                <a:solidFill>
                  <a:schemeClr val="accent1"/>
                </a:solidFill>
                <a:latin typeface="ISOCPEUR" pitchFamily="34" charset="0"/>
              </a:endParaRPr>
            </a:p>
          </p:txBody>
        </p:sp>
      </p:grpSp>
      <p:grpSp>
        <p:nvGrpSpPr>
          <p:cNvPr id="12" name="Group 98"/>
          <p:cNvGrpSpPr>
            <a:grpSpLocks/>
          </p:cNvGrpSpPr>
          <p:nvPr/>
        </p:nvGrpSpPr>
        <p:grpSpPr bwMode="auto">
          <a:xfrm>
            <a:off x="3778250" y="1435100"/>
            <a:ext cx="882650" cy="531813"/>
            <a:chOff x="4105" y="754"/>
            <a:chExt cx="556" cy="335"/>
          </a:xfrm>
        </p:grpSpPr>
        <p:sp>
          <p:nvSpPr>
            <p:cNvPr id="57357" name="Rectangle 96"/>
            <p:cNvSpPr>
              <a:spLocks noChangeArrowheads="1"/>
            </p:cNvSpPr>
            <p:nvPr/>
          </p:nvSpPr>
          <p:spPr bwMode="auto">
            <a:xfrm>
              <a:off x="4241" y="754"/>
              <a:ext cx="4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ISOCPEUR" pitchFamily="34" charset="0"/>
                  <a:sym typeface="Symbol" panose="05050102010706020507" pitchFamily="18" charset="2"/>
                </a:rPr>
                <a:t>b(c’)</a:t>
              </a:r>
            </a:p>
          </p:txBody>
        </p:sp>
        <p:sp>
          <p:nvSpPr>
            <p:cNvPr id="57358" name="Rectangle 97"/>
            <p:cNvSpPr>
              <a:spLocks noChangeArrowheads="1"/>
            </p:cNvSpPr>
            <p:nvPr/>
          </p:nvSpPr>
          <p:spPr bwMode="auto">
            <a:xfrm>
              <a:off x="4105" y="935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000" b="0">
                  <a:solidFill>
                    <a:schemeClr val="accent1"/>
                  </a:solidFill>
                </a:rPr>
                <a:t>●</a:t>
              </a:r>
              <a:endParaRPr lang="zh-CN" altLang="en-US" sz="1000" b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3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6350" y="1330325"/>
            <a:ext cx="240347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00"/>
                </a:solidFill>
              </a:rPr>
              <a:t>投影面平行线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i="1">
                <a:solidFill>
                  <a:srgbClr val="FF3300"/>
                </a:solidFill>
              </a:rPr>
              <a:t>Lines</a:t>
            </a:r>
            <a:r>
              <a:rPr lang="en-US" altLang="zh-CN" sz="2800" b="0" i="1">
                <a:solidFill>
                  <a:srgbClr val="FF3300"/>
                </a:solidFill>
              </a:rPr>
              <a:t> </a:t>
            </a:r>
            <a:r>
              <a:rPr lang="en-US" altLang="zh-CN" sz="1800" b="0" i="1">
                <a:solidFill>
                  <a:srgbClr val="FF3300"/>
                </a:solidFill>
              </a:rPr>
              <a:t>parallel to a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i="1">
                <a:solidFill>
                  <a:srgbClr val="FF3300"/>
                </a:solidFill>
              </a:rPr>
              <a:t>Projection  plane-</a:t>
            </a:r>
            <a:r>
              <a:rPr lang="en-US" altLang="zh-CN" sz="1800" i="1"/>
              <a:t>inclined edge </a:t>
            </a:r>
            <a:endParaRPr lang="en-US" altLang="zh-CN" sz="1800">
              <a:solidFill>
                <a:srgbClr val="FF330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 b="0" i="1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0" y="3265488"/>
            <a:ext cx="2492375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00"/>
                </a:solidFill>
              </a:rPr>
              <a:t>投影面垂直线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i="1">
                <a:solidFill>
                  <a:srgbClr val="FF3300"/>
                </a:solidFill>
              </a:rPr>
              <a:t>Lines perpendicular to a projection plane-</a:t>
            </a:r>
            <a:r>
              <a:rPr lang="en-US" altLang="zh-CN" sz="1800" i="1"/>
              <a:t>normal edge </a:t>
            </a:r>
            <a:endParaRPr lang="en-US" altLang="zh-CN" sz="1800">
              <a:solidFill>
                <a:srgbClr val="FF3300"/>
              </a:solidFill>
            </a:endParaRP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2618238" y="1608169"/>
            <a:ext cx="33102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/>
              <a:t>正平线</a:t>
            </a:r>
            <a:r>
              <a:rPr lang="en-US" altLang="zh-CN" sz="1400" b="0" i="1" dirty="0"/>
              <a:t>Frontal lines   </a:t>
            </a:r>
            <a:r>
              <a:rPr lang="zh-CN" altLang="en-US" sz="2000" dirty="0"/>
              <a:t>（</a:t>
            </a:r>
            <a:r>
              <a:rPr lang="zh-CN" altLang="en-US" sz="2000" dirty="0">
                <a:latin typeface="黑体" panose="02010609060101010101" pitchFamily="49" charset="-122"/>
              </a:rPr>
              <a:t>∥</a:t>
            </a:r>
            <a:r>
              <a:rPr lang="zh-CN" altLang="en-US" sz="2000" dirty="0"/>
              <a:t>Ｖ面）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571750" y="2024211"/>
            <a:ext cx="3356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/>
              <a:t>侧平线</a:t>
            </a:r>
            <a:r>
              <a:rPr lang="en-US" altLang="zh-CN" sz="1400" b="0" i="1"/>
              <a:t>Profile lines    </a:t>
            </a:r>
            <a:r>
              <a:rPr lang="zh-CN" altLang="en-US" sz="2000"/>
              <a:t>（</a:t>
            </a:r>
            <a:r>
              <a:rPr lang="zh-CN" altLang="en-US" sz="2400"/>
              <a:t>∥</a:t>
            </a:r>
            <a:r>
              <a:rPr lang="zh-CN" altLang="en-US" sz="2000"/>
              <a:t>Ｗ面）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2555875" y="2506811"/>
            <a:ext cx="38592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/>
              <a:t>水平线</a:t>
            </a:r>
            <a:r>
              <a:rPr lang="en-US" altLang="zh-CN" sz="1400" b="0" i="1" dirty="0"/>
              <a:t>Horizontal lines</a:t>
            </a:r>
            <a:r>
              <a:rPr lang="zh-CN" altLang="en-US" sz="2000" dirty="0"/>
              <a:t>（</a:t>
            </a:r>
            <a:r>
              <a:rPr lang="zh-CN" altLang="en-US" sz="2400" dirty="0"/>
              <a:t>∥</a:t>
            </a:r>
            <a:r>
              <a:rPr lang="zh-CN" altLang="en-US" sz="2000" dirty="0"/>
              <a:t>Ｈ面）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2562225" y="3263900"/>
            <a:ext cx="4270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/>
              <a:t>正垂线</a:t>
            </a:r>
            <a:r>
              <a:rPr lang="zh-CN" altLang="en-US" sz="1400" b="0" i="1"/>
              <a:t>（</a:t>
            </a:r>
            <a:r>
              <a:rPr lang="en-US" altLang="zh-CN" sz="1400" b="0" i="1"/>
              <a:t>W-perpendicular lines</a:t>
            </a:r>
            <a:r>
              <a:rPr lang="zh-CN" altLang="en-US" sz="1400" b="0" i="1"/>
              <a:t>）</a:t>
            </a:r>
            <a:r>
              <a:rPr lang="zh-CN" altLang="en-US" sz="2000"/>
              <a:t>（</a:t>
            </a:r>
            <a:r>
              <a:rPr lang="zh-CN" altLang="en-US" sz="2800"/>
              <a:t>⊥</a:t>
            </a:r>
            <a:r>
              <a:rPr lang="zh-CN" altLang="en-US" sz="2000"/>
              <a:t>Ｖ面）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2555875" y="3768725"/>
            <a:ext cx="4283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/>
              <a:t>侧垂线</a:t>
            </a:r>
            <a:r>
              <a:rPr lang="zh-CN" altLang="en-US" sz="1400" b="0" i="1"/>
              <a:t>（</a:t>
            </a:r>
            <a:r>
              <a:rPr lang="en-US" altLang="zh-CN" sz="1400" b="0" i="1"/>
              <a:t>W-perpendicular lines</a:t>
            </a:r>
            <a:r>
              <a:rPr lang="zh-CN" altLang="en-US" sz="1400" b="0" i="1"/>
              <a:t>）</a:t>
            </a:r>
            <a:r>
              <a:rPr lang="zh-CN" altLang="en-US" sz="2000"/>
              <a:t>（</a:t>
            </a:r>
            <a:r>
              <a:rPr lang="zh-CN" altLang="en-US" sz="2800"/>
              <a:t>⊥</a:t>
            </a:r>
            <a:r>
              <a:rPr lang="zh-CN" altLang="en-US" sz="2000"/>
              <a:t>Ｗ面）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2555875" y="4200525"/>
            <a:ext cx="4248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/>
              <a:t>铅垂线</a:t>
            </a:r>
            <a:r>
              <a:rPr lang="zh-CN" altLang="en-US" sz="1400" b="0" i="1"/>
              <a:t>（</a:t>
            </a:r>
            <a:r>
              <a:rPr lang="en-US" altLang="zh-CN" sz="1400" b="0" i="1"/>
              <a:t>H-perpendicular lines</a:t>
            </a:r>
            <a:r>
              <a:rPr lang="zh-CN" altLang="en-US" sz="1400" b="0" i="1"/>
              <a:t>）</a:t>
            </a:r>
            <a:r>
              <a:rPr lang="zh-CN" altLang="en-US" sz="2400"/>
              <a:t>（</a:t>
            </a:r>
            <a:r>
              <a:rPr lang="zh-CN" altLang="en-US" sz="2800"/>
              <a:t>⊥</a:t>
            </a:r>
            <a:r>
              <a:rPr lang="zh-CN" altLang="en-US" sz="2000"/>
              <a:t>Ｈ面）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0" y="4906963"/>
            <a:ext cx="2882900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3300"/>
                </a:solidFill>
              </a:rPr>
              <a:t>一般位置直线</a:t>
            </a:r>
          </a:p>
          <a:p>
            <a:pPr algn="ctr">
              <a:buFontTx/>
              <a:buNone/>
            </a:pPr>
            <a:r>
              <a:rPr lang="en-US" altLang="zh-CN" sz="2000" i="1"/>
              <a:t>oblique edge </a:t>
            </a:r>
            <a:endParaRPr lang="en-US" altLang="zh-CN" sz="2000">
              <a:solidFill>
                <a:srgbClr val="FF3300"/>
              </a:solidFill>
            </a:endParaRP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2563813" y="4746625"/>
            <a:ext cx="6094412" cy="1143000"/>
            <a:chOff x="1563" y="3029"/>
            <a:chExt cx="3839" cy="720"/>
          </a:xfrm>
        </p:grpSpPr>
        <p:sp>
          <p:nvSpPr>
            <p:cNvPr id="58429" name="AutoShape 16"/>
            <p:cNvSpPr>
              <a:spLocks noChangeArrowheads="1"/>
            </p:cNvSpPr>
            <p:nvPr/>
          </p:nvSpPr>
          <p:spPr bwMode="auto">
            <a:xfrm>
              <a:off x="1563" y="3029"/>
              <a:ext cx="3839" cy="720"/>
            </a:xfrm>
            <a:prstGeom prst="horizontalScroll">
              <a:avLst>
                <a:gd name="adj" fmla="val 12500"/>
              </a:avLst>
            </a:prstGeom>
            <a:solidFill>
              <a:srgbClr val="99FF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b="0"/>
            </a:p>
          </p:txBody>
        </p:sp>
        <p:sp>
          <p:nvSpPr>
            <p:cNvPr id="58430" name="Text Box 17"/>
            <p:cNvSpPr txBox="1">
              <a:spLocks noChangeArrowheads="1"/>
            </p:cNvSpPr>
            <p:nvPr/>
          </p:nvSpPr>
          <p:spPr bwMode="auto">
            <a:xfrm>
              <a:off x="1918" y="3130"/>
              <a:ext cx="3275" cy="523"/>
            </a:xfrm>
            <a:prstGeom prst="rect">
              <a:avLst/>
            </a:prstGeom>
            <a:solidFill>
              <a:srgbClr val="99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/>
                <a:t>与三个投影面都倾斜的直线</a:t>
              </a:r>
            </a:p>
            <a:p>
              <a:pPr>
                <a:buFontTx/>
                <a:buNone/>
              </a:pPr>
              <a:r>
                <a:rPr lang="en-US" altLang="zh-CN" sz="2000"/>
                <a:t>Angle  to all three projection planes</a:t>
              </a:r>
            </a:p>
          </p:txBody>
        </p:sp>
      </p:grpSp>
      <p:sp>
        <p:nvSpPr>
          <p:cNvPr id="4115" name="AutoShape 19"/>
          <p:cNvSpPr>
            <a:spLocks/>
          </p:cNvSpPr>
          <p:nvPr/>
        </p:nvSpPr>
        <p:spPr bwMode="auto">
          <a:xfrm>
            <a:off x="2459038" y="1762125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/>
          </a:p>
        </p:txBody>
      </p:sp>
      <p:sp>
        <p:nvSpPr>
          <p:cNvPr id="4119" name="AutoShape 23"/>
          <p:cNvSpPr>
            <a:spLocks/>
          </p:cNvSpPr>
          <p:nvPr/>
        </p:nvSpPr>
        <p:spPr bwMode="auto">
          <a:xfrm>
            <a:off x="2411413" y="351313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/>
          </a:p>
        </p:txBody>
      </p:sp>
      <p:sp>
        <p:nvSpPr>
          <p:cNvPr id="24" name="Text Box 28"/>
          <p:cNvSpPr txBox="1">
            <a:spLocks noChangeArrowheads="1"/>
          </p:cNvSpPr>
          <p:nvPr/>
        </p:nvSpPr>
        <p:spPr bwMode="auto">
          <a:xfrm>
            <a:off x="0" y="28575"/>
            <a:ext cx="91440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/>
              <a:t>7.</a:t>
            </a:r>
            <a:r>
              <a:rPr lang="zh-CN" altLang="en-US" sz="2800" b="0"/>
              <a:t>立体上的线的投影</a:t>
            </a:r>
            <a:endParaRPr lang="en-US" altLang="zh-CN" sz="2800" b="0"/>
          </a:p>
        </p:txBody>
      </p:sp>
      <p:grpSp>
        <p:nvGrpSpPr>
          <p:cNvPr id="58383" name="Group 60"/>
          <p:cNvGrpSpPr>
            <a:grpSpLocks/>
          </p:cNvGrpSpPr>
          <p:nvPr/>
        </p:nvGrpSpPr>
        <p:grpSpPr bwMode="auto">
          <a:xfrm>
            <a:off x="6430963" y="652463"/>
            <a:ext cx="2608262" cy="1444625"/>
            <a:chOff x="1423" y="1772"/>
            <a:chExt cx="2709" cy="1219"/>
          </a:xfrm>
        </p:grpSpPr>
        <p:sp>
          <p:nvSpPr>
            <p:cNvPr id="58384" name="Freeform 16"/>
            <p:cNvSpPr>
              <a:spLocks/>
            </p:cNvSpPr>
            <p:nvPr/>
          </p:nvSpPr>
          <p:spPr bwMode="auto">
            <a:xfrm>
              <a:off x="1423" y="2112"/>
              <a:ext cx="905" cy="6"/>
            </a:xfrm>
            <a:custGeom>
              <a:avLst/>
              <a:gdLst>
                <a:gd name="T0" fmla="*/ 1527 w 794"/>
                <a:gd name="T1" fmla="*/ 12 h 5"/>
                <a:gd name="T2" fmla="*/ 0 w 794"/>
                <a:gd name="T3" fmla="*/ 0 h 5"/>
                <a:gd name="T4" fmla="*/ 0 60000 65536"/>
                <a:gd name="T5" fmla="*/ 0 60000 65536"/>
                <a:gd name="T6" fmla="*/ 0 w 794"/>
                <a:gd name="T7" fmla="*/ 0 h 5"/>
                <a:gd name="T8" fmla="*/ 794 w 794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94" h="5">
                  <a:moveTo>
                    <a:pt x="794" y="5"/>
                  </a:move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5" name="Freeform 17"/>
            <p:cNvSpPr>
              <a:spLocks/>
            </p:cNvSpPr>
            <p:nvPr/>
          </p:nvSpPr>
          <p:spPr bwMode="auto">
            <a:xfrm>
              <a:off x="1424" y="2014"/>
              <a:ext cx="1" cy="115"/>
            </a:xfrm>
            <a:custGeom>
              <a:avLst/>
              <a:gdLst>
                <a:gd name="T0" fmla="*/ 1 w 1"/>
                <a:gd name="T1" fmla="*/ 187 h 102"/>
                <a:gd name="T2" fmla="*/ 0 w 1"/>
                <a:gd name="T3" fmla="*/ 0 h 102"/>
                <a:gd name="T4" fmla="*/ 0 60000 65536"/>
                <a:gd name="T5" fmla="*/ 0 60000 65536"/>
                <a:gd name="T6" fmla="*/ 0 w 1"/>
                <a:gd name="T7" fmla="*/ 0 h 102"/>
                <a:gd name="T8" fmla="*/ 1 w 1"/>
                <a:gd name="T9" fmla="*/ 102 h 1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2">
                  <a:moveTo>
                    <a:pt x="1" y="102"/>
                  </a:moveTo>
                  <a:lnTo>
                    <a:pt x="0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6" name="Line 18"/>
            <p:cNvSpPr>
              <a:spLocks noChangeShapeType="1"/>
            </p:cNvSpPr>
            <p:nvPr/>
          </p:nvSpPr>
          <p:spPr bwMode="auto">
            <a:xfrm flipV="1">
              <a:off x="2314" y="1775"/>
              <a:ext cx="0" cy="3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7" name="Line 19"/>
            <p:cNvSpPr>
              <a:spLocks noChangeShapeType="1"/>
            </p:cNvSpPr>
            <p:nvPr/>
          </p:nvSpPr>
          <p:spPr bwMode="auto">
            <a:xfrm flipH="1">
              <a:off x="1951" y="1783"/>
              <a:ext cx="35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8" name="Line 20"/>
            <p:cNvSpPr>
              <a:spLocks noChangeShapeType="1"/>
            </p:cNvSpPr>
            <p:nvPr/>
          </p:nvSpPr>
          <p:spPr bwMode="auto">
            <a:xfrm flipV="1">
              <a:off x="1777" y="1857"/>
              <a:ext cx="0" cy="1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89" name="Freeform 21"/>
            <p:cNvSpPr>
              <a:spLocks/>
            </p:cNvSpPr>
            <p:nvPr/>
          </p:nvSpPr>
          <p:spPr bwMode="auto">
            <a:xfrm>
              <a:off x="1774" y="1778"/>
              <a:ext cx="178" cy="82"/>
            </a:xfrm>
            <a:custGeom>
              <a:avLst/>
              <a:gdLst>
                <a:gd name="T0" fmla="*/ 0 w 178"/>
                <a:gd name="T1" fmla="*/ 82 h 82"/>
                <a:gd name="T2" fmla="*/ 178 w 178"/>
                <a:gd name="T3" fmla="*/ 0 h 82"/>
                <a:gd name="T4" fmla="*/ 0 60000 65536"/>
                <a:gd name="T5" fmla="*/ 0 60000 65536"/>
                <a:gd name="T6" fmla="*/ 0 w 178"/>
                <a:gd name="T7" fmla="*/ 0 h 82"/>
                <a:gd name="T8" fmla="*/ 178 w 178"/>
                <a:gd name="T9" fmla="*/ 82 h 8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8" h="82">
                  <a:moveTo>
                    <a:pt x="0" y="82"/>
                  </a:moveTo>
                  <a:lnTo>
                    <a:pt x="178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0" name="Freeform 22"/>
            <p:cNvSpPr>
              <a:spLocks/>
            </p:cNvSpPr>
            <p:nvPr/>
          </p:nvSpPr>
          <p:spPr bwMode="auto">
            <a:xfrm>
              <a:off x="1423" y="2009"/>
              <a:ext cx="896" cy="2"/>
            </a:xfrm>
            <a:custGeom>
              <a:avLst/>
              <a:gdLst>
                <a:gd name="T0" fmla="*/ 0 w 786"/>
                <a:gd name="T1" fmla="*/ 0 h 1"/>
                <a:gd name="T2" fmla="*/ 1513 w 786"/>
                <a:gd name="T3" fmla="*/ 0 h 1"/>
                <a:gd name="T4" fmla="*/ 0 60000 65536"/>
                <a:gd name="T5" fmla="*/ 0 60000 65536"/>
                <a:gd name="T6" fmla="*/ 0 w 786"/>
                <a:gd name="T7" fmla="*/ 0 h 1"/>
                <a:gd name="T8" fmla="*/ 786 w 78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86" h="1">
                  <a:moveTo>
                    <a:pt x="0" y="0"/>
                  </a:moveTo>
                  <a:lnTo>
                    <a:pt x="786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1" name="Freeform 23"/>
            <p:cNvSpPr>
              <a:spLocks/>
            </p:cNvSpPr>
            <p:nvPr/>
          </p:nvSpPr>
          <p:spPr bwMode="auto">
            <a:xfrm>
              <a:off x="1423" y="2863"/>
              <a:ext cx="897" cy="3"/>
            </a:xfrm>
            <a:custGeom>
              <a:avLst/>
              <a:gdLst>
                <a:gd name="T0" fmla="*/ 0 w 897"/>
                <a:gd name="T1" fmla="*/ 0 h 3"/>
                <a:gd name="T2" fmla="*/ 897 w 897"/>
                <a:gd name="T3" fmla="*/ 3 h 3"/>
                <a:gd name="T4" fmla="*/ 0 60000 65536"/>
                <a:gd name="T5" fmla="*/ 0 60000 65536"/>
                <a:gd name="T6" fmla="*/ 0 w 897"/>
                <a:gd name="T7" fmla="*/ 0 h 3"/>
                <a:gd name="T8" fmla="*/ 897 w 897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97" h="3">
                  <a:moveTo>
                    <a:pt x="0" y="0"/>
                  </a:moveTo>
                  <a:lnTo>
                    <a:pt x="897" y="3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2" name="Freeform 24"/>
            <p:cNvSpPr>
              <a:spLocks/>
            </p:cNvSpPr>
            <p:nvPr/>
          </p:nvSpPr>
          <p:spPr bwMode="auto">
            <a:xfrm>
              <a:off x="1425" y="2432"/>
              <a:ext cx="900" cy="3"/>
            </a:xfrm>
            <a:custGeom>
              <a:avLst/>
              <a:gdLst>
                <a:gd name="T0" fmla="*/ 0 w 789"/>
                <a:gd name="T1" fmla="*/ 3 h 3"/>
                <a:gd name="T2" fmla="*/ 1524 w 789"/>
                <a:gd name="T3" fmla="*/ 0 h 3"/>
                <a:gd name="T4" fmla="*/ 0 60000 65536"/>
                <a:gd name="T5" fmla="*/ 0 60000 65536"/>
                <a:gd name="T6" fmla="*/ 0 w 789"/>
                <a:gd name="T7" fmla="*/ 0 h 3"/>
                <a:gd name="T8" fmla="*/ 789 w 789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89" h="3">
                  <a:moveTo>
                    <a:pt x="0" y="3"/>
                  </a:moveTo>
                  <a:lnTo>
                    <a:pt x="789" y="0"/>
                  </a:ln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3" name="Line 25"/>
            <p:cNvSpPr>
              <a:spLocks noChangeShapeType="1"/>
            </p:cNvSpPr>
            <p:nvPr/>
          </p:nvSpPr>
          <p:spPr bwMode="auto">
            <a:xfrm>
              <a:off x="1771" y="2562"/>
              <a:ext cx="54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4" name="Line 26"/>
            <p:cNvSpPr>
              <a:spLocks noChangeShapeType="1"/>
            </p:cNvSpPr>
            <p:nvPr/>
          </p:nvSpPr>
          <p:spPr bwMode="auto">
            <a:xfrm>
              <a:off x="1429" y="2432"/>
              <a:ext cx="0" cy="44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5" name="Freeform 27"/>
            <p:cNvSpPr>
              <a:spLocks/>
            </p:cNvSpPr>
            <p:nvPr/>
          </p:nvSpPr>
          <p:spPr bwMode="auto">
            <a:xfrm>
              <a:off x="2309" y="2433"/>
              <a:ext cx="1" cy="438"/>
            </a:xfrm>
            <a:custGeom>
              <a:avLst/>
              <a:gdLst>
                <a:gd name="T0" fmla="*/ 0 w 1"/>
                <a:gd name="T1" fmla="*/ 0 h 389"/>
                <a:gd name="T2" fmla="*/ 0 w 1"/>
                <a:gd name="T3" fmla="*/ 704 h 389"/>
                <a:gd name="T4" fmla="*/ 0 60000 65536"/>
                <a:gd name="T5" fmla="*/ 0 60000 65536"/>
                <a:gd name="T6" fmla="*/ 0 w 1"/>
                <a:gd name="T7" fmla="*/ 0 h 389"/>
                <a:gd name="T8" fmla="*/ 1 w 1"/>
                <a:gd name="T9" fmla="*/ 389 h 38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89">
                  <a:moveTo>
                    <a:pt x="0" y="0"/>
                  </a:moveTo>
                  <a:lnTo>
                    <a:pt x="0" y="389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6" name="Freeform 28"/>
            <p:cNvSpPr>
              <a:spLocks/>
            </p:cNvSpPr>
            <p:nvPr/>
          </p:nvSpPr>
          <p:spPr bwMode="auto">
            <a:xfrm>
              <a:off x="1774" y="2436"/>
              <a:ext cx="1" cy="132"/>
            </a:xfrm>
            <a:custGeom>
              <a:avLst/>
              <a:gdLst>
                <a:gd name="T0" fmla="*/ 0 w 1"/>
                <a:gd name="T1" fmla="*/ 132 h 132"/>
                <a:gd name="T2" fmla="*/ 1 w 1"/>
                <a:gd name="T3" fmla="*/ 0 h 132"/>
                <a:gd name="T4" fmla="*/ 0 60000 65536"/>
                <a:gd name="T5" fmla="*/ 0 60000 65536"/>
                <a:gd name="T6" fmla="*/ 0 w 1"/>
                <a:gd name="T7" fmla="*/ 0 h 132"/>
                <a:gd name="T8" fmla="*/ 1 w 1"/>
                <a:gd name="T9" fmla="*/ 132 h 1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2">
                  <a:moveTo>
                    <a:pt x="0" y="132"/>
                  </a:moveTo>
                  <a:lnTo>
                    <a:pt x="1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7" name="Freeform 29"/>
            <p:cNvSpPr>
              <a:spLocks/>
            </p:cNvSpPr>
            <p:nvPr/>
          </p:nvSpPr>
          <p:spPr bwMode="auto">
            <a:xfrm>
              <a:off x="2659" y="1775"/>
              <a:ext cx="3" cy="346"/>
            </a:xfrm>
            <a:custGeom>
              <a:avLst/>
              <a:gdLst>
                <a:gd name="T0" fmla="*/ 0 w 3"/>
                <a:gd name="T1" fmla="*/ 559 h 307"/>
                <a:gd name="T2" fmla="*/ 3 w 3"/>
                <a:gd name="T3" fmla="*/ 0 h 307"/>
                <a:gd name="T4" fmla="*/ 0 60000 65536"/>
                <a:gd name="T5" fmla="*/ 0 60000 65536"/>
                <a:gd name="T6" fmla="*/ 0 w 3"/>
                <a:gd name="T7" fmla="*/ 0 h 307"/>
                <a:gd name="T8" fmla="*/ 3 w 3"/>
                <a:gd name="T9" fmla="*/ 307 h 30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07">
                  <a:moveTo>
                    <a:pt x="0" y="307"/>
                  </a:moveTo>
                  <a:lnTo>
                    <a:pt x="3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8" name="Line 30"/>
            <p:cNvSpPr>
              <a:spLocks noChangeShapeType="1"/>
            </p:cNvSpPr>
            <p:nvPr/>
          </p:nvSpPr>
          <p:spPr bwMode="auto">
            <a:xfrm flipV="1">
              <a:off x="3107" y="1999"/>
              <a:ext cx="0" cy="1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399" name="Line 31"/>
            <p:cNvSpPr>
              <a:spLocks noChangeShapeType="1"/>
            </p:cNvSpPr>
            <p:nvPr/>
          </p:nvSpPr>
          <p:spPr bwMode="auto">
            <a:xfrm>
              <a:off x="2659" y="2003"/>
              <a:ext cx="4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0" name="Freeform 32"/>
            <p:cNvSpPr>
              <a:spLocks/>
            </p:cNvSpPr>
            <p:nvPr/>
          </p:nvSpPr>
          <p:spPr bwMode="auto">
            <a:xfrm>
              <a:off x="2653" y="2111"/>
              <a:ext cx="462" cy="3"/>
            </a:xfrm>
            <a:custGeom>
              <a:avLst/>
              <a:gdLst>
                <a:gd name="T0" fmla="*/ 0 w 462"/>
                <a:gd name="T1" fmla="*/ 3 h 3"/>
                <a:gd name="T2" fmla="*/ 462 w 462"/>
                <a:gd name="T3" fmla="*/ 0 h 3"/>
                <a:gd name="T4" fmla="*/ 0 60000 65536"/>
                <a:gd name="T5" fmla="*/ 0 60000 65536"/>
                <a:gd name="T6" fmla="*/ 0 w 462"/>
                <a:gd name="T7" fmla="*/ 0 h 3"/>
                <a:gd name="T8" fmla="*/ 462 w 462"/>
                <a:gd name="T9" fmla="*/ 3 h 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2" h="3">
                  <a:moveTo>
                    <a:pt x="0" y="3"/>
                  </a:moveTo>
                  <a:lnTo>
                    <a:pt x="462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1" name="Line 33"/>
            <p:cNvSpPr>
              <a:spLocks noChangeShapeType="1"/>
            </p:cNvSpPr>
            <p:nvPr/>
          </p:nvSpPr>
          <p:spPr bwMode="auto">
            <a:xfrm>
              <a:off x="2659" y="1781"/>
              <a:ext cx="1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2" name="Line 34"/>
            <p:cNvSpPr>
              <a:spLocks noChangeShapeType="1"/>
            </p:cNvSpPr>
            <p:nvPr/>
          </p:nvSpPr>
          <p:spPr bwMode="auto">
            <a:xfrm>
              <a:off x="2659" y="1862"/>
              <a:ext cx="15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3" name="Line 35"/>
            <p:cNvSpPr>
              <a:spLocks noChangeShapeType="1"/>
            </p:cNvSpPr>
            <p:nvPr/>
          </p:nvSpPr>
          <p:spPr bwMode="auto">
            <a:xfrm>
              <a:off x="2807" y="1772"/>
              <a:ext cx="0" cy="2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404" name="Line 36"/>
            <p:cNvSpPr>
              <a:spLocks noChangeShapeType="1"/>
            </p:cNvSpPr>
            <p:nvPr/>
          </p:nvSpPr>
          <p:spPr bwMode="auto">
            <a:xfrm>
              <a:off x="1966" y="2434"/>
              <a:ext cx="0" cy="129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8405" name="Group 37"/>
            <p:cNvGrpSpPr>
              <a:grpSpLocks/>
            </p:cNvGrpSpPr>
            <p:nvPr/>
          </p:nvGrpSpPr>
          <p:grpSpPr bwMode="auto">
            <a:xfrm>
              <a:off x="3071" y="2415"/>
              <a:ext cx="1061" cy="576"/>
              <a:chOff x="0" y="0"/>
              <a:chExt cx="1061" cy="576"/>
            </a:xfrm>
          </p:grpSpPr>
          <p:sp>
            <p:nvSpPr>
              <p:cNvPr id="58406" name="Freeform 38"/>
              <p:cNvSpPr>
                <a:spLocks/>
              </p:cNvSpPr>
              <p:nvPr/>
            </p:nvSpPr>
            <p:spPr bwMode="auto">
              <a:xfrm>
                <a:off x="5" y="12"/>
                <a:ext cx="1049" cy="545"/>
              </a:xfrm>
              <a:custGeom>
                <a:avLst/>
                <a:gdLst>
                  <a:gd name="T0" fmla="*/ 0 w 1049"/>
                  <a:gd name="T1" fmla="*/ 180 h 545"/>
                  <a:gd name="T2" fmla="*/ 293 w 1049"/>
                  <a:gd name="T3" fmla="*/ 181 h 545"/>
                  <a:gd name="T4" fmla="*/ 307 w 1049"/>
                  <a:gd name="T5" fmla="*/ 65 h 545"/>
                  <a:gd name="T6" fmla="*/ 438 w 1049"/>
                  <a:gd name="T7" fmla="*/ 0 h 545"/>
                  <a:gd name="T8" fmla="*/ 766 w 1049"/>
                  <a:gd name="T9" fmla="*/ 0 h 545"/>
                  <a:gd name="T10" fmla="*/ 838 w 1049"/>
                  <a:gd name="T11" fmla="*/ 58 h 545"/>
                  <a:gd name="T12" fmla="*/ 838 w 1049"/>
                  <a:gd name="T13" fmla="*/ 254 h 545"/>
                  <a:gd name="T14" fmla="*/ 1048 w 1049"/>
                  <a:gd name="T15" fmla="*/ 461 h 545"/>
                  <a:gd name="T16" fmla="*/ 1049 w 1049"/>
                  <a:gd name="T17" fmla="*/ 545 h 545"/>
                  <a:gd name="T18" fmla="*/ 278 w 1049"/>
                  <a:gd name="T19" fmla="*/ 545 h 545"/>
                  <a:gd name="T20" fmla="*/ 0 w 1049"/>
                  <a:gd name="T21" fmla="*/ 281 h 545"/>
                  <a:gd name="T22" fmla="*/ 0 w 1049"/>
                  <a:gd name="T23" fmla="*/ 180 h 54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49"/>
                  <a:gd name="T37" fmla="*/ 0 h 545"/>
                  <a:gd name="T38" fmla="*/ 1049 w 1049"/>
                  <a:gd name="T39" fmla="*/ 545 h 54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49" h="545">
                    <a:moveTo>
                      <a:pt x="0" y="180"/>
                    </a:moveTo>
                    <a:lnTo>
                      <a:pt x="293" y="181"/>
                    </a:lnTo>
                    <a:lnTo>
                      <a:pt x="307" y="65"/>
                    </a:lnTo>
                    <a:lnTo>
                      <a:pt x="438" y="0"/>
                    </a:lnTo>
                    <a:lnTo>
                      <a:pt x="766" y="0"/>
                    </a:lnTo>
                    <a:lnTo>
                      <a:pt x="838" y="58"/>
                    </a:lnTo>
                    <a:lnTo>
                      <a:pt x="838" y="254"/>
                    </a:lnTo>
                    <a:lnTo>
                      <a:pt x="1048" y="461"/>
                    </a:lnTo>
                    <a:lnTo>
                      <a:pt x="1049" y="545"/>
                    </a:lnTo>
                    <a:lnTo>
                      <a:pt x="278" y="545"/>
                    </a:lnTo>
                    <a:lnTo>
                      <a:pt x="0" y="281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rgbClr val="FF5050"/>
              </a:solidFill>
              <a:ln w="12700" cap="flat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8407" name="Group 39"/>
              <p:cNvGrpSpPr>
                <a:grpSpLocks/>
              </p:cNvGrpSpPr>
              <p:nvPr/>
            </p:nvGrpSpPr>
            <p:grpSpPr bwMode="auto">
              <a:xfrm>
                <a:off x="0" y="0"/>
                <a:ext cx="1061" cy="576"/>
                <a:chOff x="0" y="0"/>
                <a:chExt cx="1061" cy="576"/>
              </a:xfrm>
            </p:grpSpPr>
            <p:sp>
              <p:nvSpPr>
                <p:cNvPr id="58408" name="Line 40"/>
                <p:cNvSpPr>
                  <a:spLocks noChangeShapeType="1"/>
                </p:cNvSpPr>
                <p:nvPr/>
              </p:nvSpPr>
              <p:spPr bwMode="auto">
                <a:xfrm flipH="1" flipV="1">
                  <a:off x="450" y="4"/>
                  <a:ext cx="66" cy="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09" name="Freeform 41"/>
                <p:cNvSpPr>
                  <a:spLocks/>
                </p:cNvSpPr>
                <p:nvPr/>
              </p:nvSpPr>
              <p:spPr bwMode="auto">
                <a:xfrm>
                  <a:off x="281" y="472"/>
                  <a:ext cx="2" cy="85"/>
                </a:xfrm>
                <a:custGeom>
                  <a:avLst/>
                  <a:gdLst>
                    <a:gd name="T0" fmla="*/ 0 w 2"/>
                    <a:gd name="T1" fmla="*/ 0 h 85"/>
                    <a:gd name="T2" fmla="*/ 2 w 2"/>
                    <a:gd name="T3" fmla="*/ 85 h 85"/>
                    <a:gd name="T4" fmla="*/ 0 60000 65536"/>
                    <a:gd name="T5" fmla="*/ 0 60000 65536"/>
                    <a:gd name="T6" fmla="*/ 0 w 2"/>
                    <a:gd name="T7" fmla="*/ 0 h 85"/>
                    <a:gd name="T8" fmla="*/ 2 w 2"/>
                    <a:gd name="T9" fmla="*/ 85 h 8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" h="85">
                      <a:moveTo>
                        <a:pt x="0" y="0"/>
                      </a:moveTo>
                      <a:lnTo>
                        <a:pt x="2" y="85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0" name="Freeform 42"/>
                <p:cNvSpPr>
                  <a:spLocks/>
                </p:cNvSpPr>
                <p:nvPr/>
              </p:nvSpPr>
              <p:spPr bwMode="auto">
                <a:xfrm>
                  <a:off x="3" y="188"/>
                  <a:ext cx="2" cy="106"/>
                </a:xfrm>
                <a:custGeom>
                  <a:avLst/>
                  <a:gdLst>
                    <a:gd name="T0" fmla="*/ 0 w 2"/>
                    <a:gd name="T1" fmla="*/ 106 h 106"/>
                    <a:gd name="T2" fmla="*/ 2 w 2"/>
                    <a:gd name="T3" fmla="*/ 0 h 106"/>
                    <a:gd name="T4" fmla="*/ 0 60000 65536"/>
                    <a:gd name="T5" fmla="*/ 0 60000 65536"/>
                    <a:gd name="T6" fmla="*/ 0 w 2"/>
                    <a:gd name="T7" fmla="*/ 0 h 106"/>
                    <a:gd name="T8" fmla="*/ 2 w 2"/>
                    <a:gd name="T9" fmla="*/ 106 h 10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" h="106">
                      <a:moveTo>
                        <a:pt x="0" y="106"/>
                      </a:moveTo>
                      <a:lnTo>
                        <a:pt x="2" y="0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1" name="Line 43"/>
                <p:cNvSpPr>
                  <a:spLocks noChangeShapeType="1"/>
                </p:cNvSpPr>
                <p:nvPr/>
              </p:nvSpPr>
              <p:spPr bwMode="auto">
                <a:xfrm>
                  <a:off x="381" y="262"/>
                  <a:ext cx="47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2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846" y="68"/>
                  <a:ext cx="0" cy="20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3" name="Freeform 45"/>
                <p:cNvSpPr>
                  <a:spLocks/>
                </p:cNvSpPr>
                <p:nvPr/>
              </p:nvSpPr>
              <p:spPr bwMode="auto">
                <a:xfrm>
                  <a:off x="385" y="63"/>
                  <a:ext cx="124" cy="65"/>
                </a:xfrm>
                <a:custGeom>
                  <a:avLst/>
                  <a:gdLst>
                    <a:gd name="T0" fmla="*/ 124 w 124"/>
                    <a:gd name="T1" fmla="*/ 0 h 65"/>
                    <a:gd name="T2" fmla="*/ 0 w 124"/>
                    <a:gd name="T3" fmla="*/ 65 h 65"/>
                    <a:gd name="T4" fmla="*/ 0 60000 65536"/>
                    <a:gd name="T5" fmla="*/ 0 60000 65536"/>
                    <a:gd name="T6" fmla="*/ 0 w 124"/>
                    <a:gd name="T7" fmla="*/ 0 h 65"/>
                    <a:gd name="T8" fmla="*/ 124 w 124"/>
                    <a:gd name="T9" fmla="*/ 65 h 65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24" h="65">
                      <a:moveTo>
                        <a:pt x="124" y="0"/>
                      </a:moveTo>
                      <a:lnTo>
                        <a:pt x="0" y="65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4" name="Freeform 46"/>
                <p:cNvSpPr>
                  <a:spLocks/>
                </p:cNvSpPr>
                <p:nvPr/>
              </p:nvSpPr>
              <p:spPr bwMode="auto">
                <a:xfrm>
                  <a:off x="312" y="4"/>
                  <a:ext cx="139" cy="66"/>
                </a:xfrm>
                <a:custGeom>
                  <a:avLst/>
                  <a:gdLst>
                    <a:gd name="T0" fmla="*/ 139 w 139"/>
                    <a:gd name="T1" fmla="*/ 0 h 66"/>
                    <a:gd name="T2" fmla="*/ 0 w 139"/>
                    <a:gd name="T3" fmla="*/ 66 h 66"/>
                    <a:gd name="T4" fmla="*/ 0 60000 65536"/>
                    <a:gd name="T5" fmla="*/ 0 60000 65536"/>
                    <a:gd name="T6" fmla="*/ 0 w 139"/>
                    <a:gd name="T7" fmla="*/ 0 h 66"/>
                    <a:gd name="T8" fmla="*/ 139 w 139"/>
                    <a:gd name="T9" fmla="*/ 66 h 6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39" h="66">
                      <a:moveTo>
                        <a:pt x="139" y="0"/>
                      </a:moveTo>
                      <a:lnTo>
                        <a:pt x="0" y="66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5" name="Line 47"/>
                <p:cNvSpPr>
                  <a:spLocks noChangeShapeType="1"/>
                </p:cNvSpPr>
                <p:nvPr/>
              </p:nvSpPr>
              <p:spPr bwMode="auto">
                <a:xfrm>
                  <a:off x="448" y="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6" name="Line 48"/>
                <p:cNvSpPr>
                  <a:spLocks noChangeShapeType="1"/>
                </p:cNvSpPr>
                <p:nvPr/>
              </p:nvSpPr>
              <p:spPr bwMode="auto">
                <a:xfrm>
                  <a:off x="498" y="68"/>
                  <a:ext cx="355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7" name="Freeform 49"/>
                <p:cNvSpPr>
                  <a:spLocks/>
                </p:cNvSpPr>
                <p:nvPr/>
              </p:nvSpPr>
              <p:spPr bwMode="auto">
                <a:xfrm>
                  <a:off x="378" y="121"/>
                  <a:ext cx="1" cy="152"/>
                </a:xfrm>
                <a:custGeom>
                  <a:avLst/>
                  <a:gdLst>
                    <a:gd name="T0" fmla="*/ 0 w 1"/>
                    <a:gd name="T1" fmla="*/ 0 h 152"/>
                    <a:gd name="T2" fmla="*/ 0 w 1"/>
                    <a:gd name="T3" fmla="*/ 152 h 152"/>
                    <a:gd name="T4" fmla="*/ 0 60000 65536"/>
                    <a:gd name="T5" fmla="*/ 0 60000 65536"/>
                    <a:gd name="T6" fmla="*/ 0 w 1"/>
                    <a:gd name="T7" fmla="*/ 0 h 152"/>
                    <a:gd name="T8" fmla="*/ 1 w 1"/>
                    <a:gd name="T9" fmla="*/ 152 h 15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52">
                      <a:moveTo>
                        <a:pt x="0" y="0"/>
                      </a:moveTo>
                      <a:lnTo>
                        <a:pt x="0" y="152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8" name="Freeform 50"/>
                <p:cNvSpPr>
                  <a:spLocks/>
                </p:cNvSpPr>
                <p:nvPr/>
              </p:nvSpPr>
              <p:spPr bwMode="auto">
                <a:xfrm>
                  <a:off x="305" y="70"/>
                  <a:ext cx="1" cy="122"/>
                </a:xfrm>
                <a:custGeom>
                  <a:avLst/>
                  <a:gdLst>
                    <a:gd name="T0" fmla="*/ 0 w 1"/>
                    <a:gd name="T1" fmla="*/ 0 h 122"/>
                    <a:gd name="T2" fmla="*/ 1 w 1"/>
                    <a:gd name="T3" fmla="*/ 122 h 122"/>
                    <a:gd name="T4" fmla="*/ 0 60000 65536"/>
                    <a:gd name="T5" fmla="*/ 0 60000 65536"/>
                    <a:gd name="T6" fmla="*/ 0 w 1"/>
                    <a:gd name="T7" fmla="*/ 0 h 122"/>
                    <a:gd name="T8" fmla="*/ 1 w 1"/>
                    <a:gd name="T9" fmla="*/ 122 h 12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22">
                      <a:moveTo>
                        <a:pt x="0" y="0"/>
                      </a:moveTo>
                      <a:lnTo>
                        <a:pt x="1" y="122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19" name="Freeform 51"/>
                <p:cNvSpPr>
                  <a:spLocks/>
                </p:cNvSpPr>
                <p:nvPr/>
              </p:nvSpPr>
              <p:spPr bwMode="auto">
                <a:xfrm>
                  <a:off x="0" y="283"/>
                  <a:ext cx="283" cy="283"/>
                </a:xfrm>
                <a:custGeom>
                  <a:avLst/>
                  <a:gdLst>
                    <a:gd name="T0" fmla="*/ 0 w 283"/>
                    <a:gd name="T1" fmla="*/ 0 h 283"/>
                    <a:gd name="T2" fmla="*/ 283 w 283"/>
                    <a:gd name="T3" fmla="*/ 283 h 283"/>
                    <a:gd name="T4" fmla="*/ 0 60000 65536"/>
                    <a:gd name="T5" fmla="*/ 0 60000 65536"/>
                    <a:gd name="T6" fmla="*/ 0 w 283"/>
                    <a:gd name="T7" fmla="*/ 0 h 283"/>
                    <a:gd name="T8" fmla="*/ 283 w 283"/>
                    <a:gd name="T9" fmla="*/ 283 h 283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3" h="283">
                      <a:moveTo>
                        <a:pt x="0" y="0"/>
                      </a:moveTo>
                      <a:lnTo>
                        <a:pt x="283" y="283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20" name="Line 52"/>
                <p:cNvSpPr>
                  <a:spLocks noChangeShapeType="1"/>
                </p:cNvSpPr>
                <p:nvPr/>
              </p:nvSpPr>
              <p:spPr bwMode="auto">
                <a:xfrm>
                  <a:off x="276" y="477"/>
                  <a:ext cx="77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21" name="Freeform 53"/>
                <p:cNvSpPr>
                  <a:spLocks/>
                </p:cNvSpPr>
                <p:nvPr/>
              </p:nvSpPr>
              <p:spPr bwMode="auto">
                <a:xfrm>
                  <a:off x="1051" y="465"/>
                  <a:ext cx="1" cy="111"/>
                </a:xfrm>
                <a:custGeom>
                  <a:avLst/>
                  <a:gdLst>
                    <a:gd name="T0" fmla="*/ 0 w 1"/>
                    <a:gd name="T1" fmla="*/ 0 h 111"/>
                    <a:gd name="T2" fmla="*/ 0 w 1"/>
                    <a:gd name="T3" fmla="*/ 111 h 111"/>
                    <a:gd name="T4" fmla="*/ 0 60000 65536"/>
                    <a:gd name="T5" fmla="*/ 0 60000 65536"/>
                    <a:gd name="T6" fmla="*/ 0 w 1"/>
                    <a:gd name="T7" fmla="*/ 0 h 111"/>
                    <a:gd name="T8" fmla="*/ 1 w 1"/>
                    <a:gd name="T9" fmla="*/ 111 h 11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111">
                      <a:moveTo>
                        <a:pt x="0" y="0"/>
                      </a:moveTo>
                      <a:lnTo>
                        <a:pt x="0" y="111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22" name="Freeform 54"/>
                <p:cNvSpPr>
                  <a:spLocks/>
                </p:cNvSpPr>
                <p:nvPr/>
              </p:nvSpPr>
              <p:spPr bwMode="auto">
                <a:xfrm>
                  <a:off x="274" y="562"/>
                  <a:ext cx="787" cy="1"/>
                </a:xfrm>
                <a:custGeom>
                  <a:avLst/>
                  <a:gdLst>
                    <a:gd name="T0" fmla="*/ 0 w 787"/>
                    <a:gd name="T1" fmla="*/ 0 h 1"/>
                    <a:gd name="T2" fmla="*/ 787 w 787"/>
                    <a:gd name="T3" fmla="*/ 0 h 1"/>
                    <a:gd name="T4" fmla="*/ 0 60000 65536"/>
                    <a:gd name="T5" fmla="*/ 0 60000 65536"/>
                    <a:gd name="T6" fmla="*/ 0 w 787"/>
                    <a:gd name="T7" fmla="*/ 0 h 1"/>
                    <a:gd name="T8" fmla="*/ 787 w 787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787" h="1">
                      <a:moveTo>
                        <a:pt x="0" y="0"/>
                      </a:moveTo>
                      <a:lnTo>
                        <a:pt x="787" y="0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23" name="Freeform 55"/>
                <p:cNvSpPr>
                  <a:spLocks/>
                </p:cNvSpPr>
                <p:nvPr/>
              </p:nvSpPr>
              <p:spPr bwMode="auto">
                <a:xfrm>
                  <a:off x="7" y="193"/>
                  <a:ext cx="278" cy="276"/>
                </a:xfrm>
                <a:custGeom>
                  <a:avLst/>
                  <a:gdLst>
                    <a:gd name="T0" fmla="*/ 0 w 278"/>
                    <a:gd name="T1" fmla="*/ 0 h 276"/>
                    <a:gd name="T2" fmla="*/ 278 w 278"/>
                    <a:gd name="T3" fmla="*/ 276 h 276"/>
                    <a:gd name="T4" fmla="*/ 0 60000 65536"/>
                    <a:gd name="T5" fmla="*/ 0 60000 65536"/>
                    <a:gd name="T6" fmla="*/ 0 w 278"/>
                    <a:gd name="T7" fmla="*/ 0 h 276"/>
                    <a:gd name="T8" fmla="*/ 278 w 278"/>
                    <a:gd name="T9" fmla="*/ 276 h 27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78" h="276">
                      <a:moveTo>
                        <a:pt x="0" y="0"/>
                      </a:moveTo>
                      <a:lnTo>
                        <a:pt x="278" y="276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24" name="Freeform 56"/>
                <p:cNvSpPr>
                  <a:spLocks/>
                </p:cNvSpPr>
                <p:nvPr/>
              </p:nvSpPr>
              <p:spPr bwMode="auto">
                <a:xfrm>
                  <a:off x="840" y="254"/>
                  <a:ext cx="216" cy="221"/>
                </a:xfrm>
                <a:custGeom>
                  <a:avLst/>
                  <a:gdLst>
                    <a:gd name="T0" fmla="*/ 216 w 216"/>
                    <a:gd name="T1" fmla="*/ 221 h 221"/>
                    <a:gd name="T2" fmla="*/ 0 w 216"/>
                    <a:gd name="T3" fmla="*/ 0 h 221"/>
                    <a:gd name="T4" fmla="*/ 0 60000 65536"/>
                    <a:gd name="T5" fmla="*/ 0 60000 65536"/>
                    <a:gd name="T6" fmla="*/ 0 w 216"/>
                    <a:gd name="T7" fmla="*/ 0 h 221"/>
                    <a:gd name="T8" fmla="*/ 216 w 216"/>
                    <a:gd name="T9" fmla="*/ 221 h 22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16" h="221">
                      <a:moveTo>
                        <a:pt x="216" y="2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25" name="Freeform 57"/>
                <p:cNvSpPr>
                  <a:spLocks/>
                </p:cNvSpPr>
                <p:nvPr/>
              </p:nvSpPr>
              <p:spPr bwMode="auto">
                <a:xfrm>
                  <a:off x="298" y="186"/>
                  <a:ext cx="77" cy="77"/>
                </a:xfrm>
                <a:custGeom>
                  <a:avLst/>
                  <a:gdLst>
                    <a:gd name="T0" fmla="*/ 77 w 77"/>
                    <a:gd name="T1" fmla="*/ 77 h 77"/>
                    <a:gd name="T2" fmla="*/ 0 w 77"/>
                    <a:gd name="T3" fmla="*/ 0 h 77"/>
                    <a:gd name="T4" fmla="*/ 0 60000 65536"/>
                    <a:gd name="T5" fmla="*/ 0 60000 65536"/>
                    <a:gd name="T6" fmla="*/ 0 w 77"/>
                    <a:gd name="T7" fmla="*/ 0 h 77"/>
                    <a:gd name="T8" fmla="*/ 77 w 77"/>
                    <a:gd name="T9" fmla="*/ 77 h 77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77" h="77">
                      <a:moveTo>
                        <a:pt x="77" y="77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26" name="Freeform 58"/>
                <p:cNvSpPr>
                  <a:spLocks/>
                </p:cNvSpPr>
                <p:nvPr/>
              </p:nvSpPr>
              <p:spPr bwMode="auto">
                <a:xfrm>
                  <a:off x="3" y="192"/>
                  <a:ext cx="302" cy="2"/>
                </a:xfrm>
                <a:custGeom>
                  <a:avLst/>
                  <a:gdLst>
                    <a:gd name="T0" fmla="*/ 0 w 302"/>
                    <a:gd name="T1" fmla="*/ 0 h 2"/>
                    <a:gd name="T2" fmla="*/ 302 w 302"/>
                    <a:gd name="T3" fmla="*/ 2 h 2"/>
                    <a:gd name="T4" fmla="*/ 0 60000 65536"/>
                    <a:gd name="T5" fmla="*/ 0 60000 65536"/>
                    <a:gd name="T6" fmla="*/ 0 w 302"/>
                    <a:gd name="T7" fmla="*/ 0 h 2"/>
                    <a:gd name="T8" fmla="*/ 302 w 302"/>
                    <a:gd name="T9" fmla="*/ 2 h 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302" h="2">
                      <a:moveTo>
                        <a:pt x="0" y="0"/>
                      </a:moveTo>
                      <a:lnTo>
                        <a:pt x="302" y="2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27" name="Freeform 59"/>
                <p:cNvSpPr>
                  <a:spLocks/>
                </p:cNvSpPr>
                <p:nvPr/>
              </p:nvSpPr>
              <p:spPr bwMode="auto">
                <a:xfrm>
                  <a:off x="782" y="0"/>
                  <a:ext cx="69" cy="70"/>
                </a:xfrm>
                <a:custGeom>
                  <a:avLst/>
                  <a:gdLst>
                    <a:gd name="T0" fmla="*/ 69 w 69"/>
                    <a:gd name="T1" fmla="*/ 70 h 70"/>
                    <a:gd name="T2" fmla="*/ 0 w 69"/>
                    <a:gd name="T3" fmla="*/ 0 h 70"/>
                    <a:gd name="T4" fmla="*/ 0 60000 65536"/>
                    <a:gd name="T5" fmla="*/ 0 60000 65536"/>
                    <a:gd name="T6" fmla="*/ 0 w 69"/>
                    <a:gd name="T7" fmla="*/ 0 h 70"/>
                    <a:gd name="T8" fmla="*/ 69 w 69"/>
                    <a:gd name="T9" fmla="*/ 70 h 7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69" h="70">
                      <a:moveTo>
                        <a:pt x="69" y="7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428" name="Freeform 60"/>
                <p:cNvSpPr>
                  <a:spLocks/>
                </p:cNvSpPr>
                <p:nvPr/>
              </p:nvSpPr>
              <p:spPr bwMode="auto">
                <a:xfrm>
                  <a:off x="320" y="77"/>
                  <a:ext cx="59" cy="59"/>
                </a:xfrm>
                <a:custGeom>
                  <a:avLst/>
                  <a:gdLst>
                    <a:gd name="T0" fmla="*/ 59 w 59"/>
                    <a:gd name="T1" fmla="*/ 59 h 59"/>
                    <a:gd name="T2" fmla="*/ 0 w 59"/>
                    <a:gd name="T3" fmla="*/ 0 h 59"/>
                    <a:gd name="T4" fmla="*/ 0 60000 65536"/>
                    <a:gd name="T5" fmla="*/ 0 60000 65536"/>
                    <a:gd name="T6" fmla="*/ 0 w 59"/>
                    <a:gd name="T7" fmla="*/ 0 h 59"/>
                    <a:gd name="T8" fmla="*/ 59 w 59"/>
                    <a:gd name="T9" fmla="*/ 59 h 59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59" h="59">
                      <a:moveTo>
                        <a:pt x="59" y="5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4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4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4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4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103" grpId="0"/>
      <p:bldP spid="4104" grpId="0" build="p"/>
      <p:bldP spid="4105" grpId="0" build="p"/>
      <p:bldP spid="4106" grpId="0" build="p"/>
      <p:bldP spid="4107" grpId="0" build="p"/>
      <p:bldP spid="4108" grpId="0" build="p"/>
      <p:bldP spid="4109" grpId="0" build="p"/>
      <p:bldP spid="4110" grpId="0"/>
      <p:bldP spid="4115" grpId="0" animBg="1"/>
      <p:bldP spid="4119" grpId="0" animBg="1"/>
      <p:bldP spid="2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r>
              <a:rPr lang="en-US" altLang="zh-CN" sz="3200"/>
              <a:t>(d) </a:t>
            </a:r>
            <a:r>
              <a:rPr lang="zh-CN" altLang="en-US" sz="3200"/>
              <a:t>立体上线的投影</a:t>
            </a:r>
            <a:r>
              <a:rPr lang="en-US" altLang="zh-CN" sz="3200" i="1"/>
              <a:t>Normal edge and Inclined edge </a:t>
            </a:r>
            <a:endParaRPr lang="en-US" altLang="zh-CN" sz="3200">
              <a:solidFill>
                <a:srgbClr val="FF3300"/>
              </a:solidFill>
            </a:endParaRPr>
          </a:p>
        </p:txBody>
      </p:sp>
      <p:graphicFrame>
        <p:nvGraphicFramePr>
          <p:cNvPr id="59395" name="Object 6"/>
          <p:cNvGraphicFramePr>
            <a:graphicFrameLocks noGrp="1" noChangeAspect="1"/>
          </p:cNvGraphicFramePr>
          <p:nvPr>
            <p:ph idx="4294967295"/>
          </p:nvPr>
        </p:nvGraphicFramePr>
        <p:xfrm>
          <a:off x="5292725" y="3068638"/>
          <a:ext cx="2582863" cy="255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4" r:id="rId3" imgW="9333333" imgH="9219048" progId="Photoshop.Image.8">
                  <p:embed/>
                </p:oleObj>
              </mc:Choice>
              <mc:Fallback>
                <p:oleObj r:id="rId3" imgW="9333333" imgH="9219048" progId="Photoshop.Imag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068638"/>
                        <a:ext cx="2582863" cy="2551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396" name="Group 31"/>
          <p:cNvGrpSpPr>
            <a:grpSpLocks/>
          </p:cNvGrpSpPr>
          <p:nvPr/>
        </p:nvGrpSpPr>
        <p:grpSpPr bwMode="auto">
          <a:xfrm>
            <a:off x="395288" y="1052513"/>
            <a:ext cx="4897437" cy="3368675"/>
            <a:chOff x="249" y="663"/>
            <a:chExt cx="3085" cy="2122"/>
          </a:xfrm>
        </p:grpSpPr>
        <p:graphicFrame>
          <p:nvGraphicFramePr>
            <p:cNvPr id="59412" name="Object 10"/>
            <p:cNvGraphicFramePr>
              <a:graphicFrameLocks noChangeAspect="1"/>
            </p:cNvGraphicFramePr>
            <p:nvPr/>
          </p:nvGraphicFramePr>
          <p:xfrm>
            <a:off x="249" y="663"/>
            <a:ext cx="3039" cy="2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25" r:id="rId5" imgW="14577778" imgH="10184127" progId="Photoshop.Image.8">
                    <p:embed/>
                  </p:oleObj>
                </mc:Choice>
                <mc:Fallback>
                  <p:oleObj r:id="rId5" imgW="14577778" imgH="10184127" progId="Photoshop.Image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663"/>
                          <a:ext cx="3039" cy="2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13" name="Rectangle 16"/>
            <p:cNvSpPr>
              <a:spLocks noChangeArrowheads="1"/>
            </p:cNvSpPr>
            <p:nvPr/>
          </p:nvSpPr>
          <p:spPr bwMode="auto">
            <a:xfrm>
              <a:off x="1474" y="1797"/>
              <a:ext cx="1860" cy="6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sp>
        <p:nvSpPr>
          <p:cNvPr id="93201" name="Line 17"/>
          <p:cNvSpPr>
            <a:spLocks noChangeShapeType="1"/>
          </p:cNvSpPr>
          <p:nvPr/>
        </p:nvSpPr>
        <p:spPr bwMode="auto">
          <a:xfrm flipV="1">
            <a:off x="5867400" y="3967163"/>
            <a:ext cx="1368425" cy="714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>
            <a:off x="539750" y="3571875"/>
            <a:ext cx="1008063" cy="793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3" name="Line 19"/>
          <p:cNvSpPr>
            <a:spLocks noChangeShapeType="1"/>
          </p:cNvSpPr>
          <p:nvPr/>
        </p:nvSpPr>
        <p:spPr bwMode="auto">
          <a:xfrm>
            <a:off x="539750" y="1185863"/>
            <a:ext cx="10080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4" name="Line 20"/>
          <p:cNvSpPr>
            <a:spLocks noChangeShapeType="1"/>
          </p:cNvSpPr>
          <p:nvPr/>
        </p:nvSpPr>
        <p:spPr bwMode="auto">
          <a:xfrm>
            <a:off x="3381375" y="1185863"/>
            <a:ext cx="7921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5" name="Line 21"/>
          <p:cNvSpPr>
            <a:spLocks noChangeShapeType="1"/>
          </p:cNvSpPr>
          <p:nvPr/>
        </p:nvSpPr>
        <p:spPr bwMode="auto">
          <a:xfrm>
            <a:off x="5867400" y="4005263"/>
            <a:ext cx="576263" cy="863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6" name="Line 22"/>
          <p:cNvSpPr>
            <a:spLocks noChangeShapeType="1"/>
          </p:cNvSpPr>
          <p:nvPr/>
        </p:nvSpPr>
        <p:spPr bwMode="auto">
          <a:xfrm>
            <a:off x="539750" y="3573463"/>
            <a:ext cx="0" cy="7921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7" name="Line 23"/>
          <p:cNvSpPr>
            <a:spLocks noChangeShapeType="1"/>
          </p:cNvSpPr>
          <p:nvPr/>
        </p:nvSpPr>
        <p:spPr bwMode="auto">
          <a:xfrm>
            <a:off x="539750" y="1196975"/>
            <a:ext cx="0" cy="6477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08" name="Line 24"/>
          <p:cNvSpPr>
            <a:spLocks noChangeShapeType="1"/>
          </p:cNvSpPr>
          <p:nvPr/>
        </p:nvSpPr>
        <p:spPr bwMode="auto">
          <a:xfrm>
            <a:off x="3419475" y="1196975"/>
            <a:ext cx="792163" cy="719138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42" name="AutoShape 46"/>
          <p:cNvSpPr>
            <a:spLocks noChangeArrowheads="1"/>
          </p:cNvSpPr>
          <p:nvPr/>
        </p:nvSpPr>
        <p:spPr bwMode="auto">
          <a:xfrm>
            <a:off x="179388" y="5516563"/>
            <a:ext cx="1550987" cy="669925"/>
          </a:xfrm>
          <a:prstGeom prst="wedgeRoundRectCallout">
            <a:avLst>
              <a:gd name="adj1" fmla="val 12333"/>
              <a:gd name="adj2" fmla="val -266352"/>
              <a:gd name="adj3" fmla="val 1666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水平线</a:t>
            </a:r>
            <a:endParaRPr lang="zh-CN" altLang="en-US" sz="1800">
              <a:solidFill>
                <a:srgbClr val="FF000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0" i="1">
                <a:solidFill>
                  <a:srgbClr val="FF0000"/>
                </a:solidFill>
              </a:rPr>
              <a:t>Horizontal line</a:t>
            </a:r>
          </a:p>
        </p:txBody>
      </p:sp>
      <p:sp>
        <p:nvSpPr>
          <p:cNvPr id="2" name="AutoShape 46"/>
          <p:cNvSpPr>
            <a:spLocks noChangeArrowheads="1"/>
          </p:cNvSpPr>
          <p:nvPr/>
        </p:nvSpPr>
        <p:spPr bwMode="auto">
          <a:xfrm>
            <a:off x="4716463" y="908050"/>
            <a:ext cx="1295400" cy="669925"/>
          </a:xfrm>
          <a:prstGeom prst="wedgeRoundRectCallout">
            <a:avLst>
              <a:gd name="adj1" fmla="val -114338"/>
              <a:gd name="adj2" fmla="val 67060"/>
              <a:gd name="adj3" fmla="val 1666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0">
                <a:solidFill>
                  <a:schemeClr val="accent1"/>
                </a:solidFill>
              </a:rPr>
              <a:t>侧平线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b="0">
                <a:solidFill>
                  <a:schemeClr val="accent1"/>
                </a:solidFill>
              </a:rPr>
              <a:t>Profile line</a:t>
            </a:r>
          </a:p>
        </p:txBody>
      </p:sp>
      <p:sp>
        <p:nvSpPr>
          <p:cNvPr id="93212" name="Line 28"/>
          <p:cNvSpPr>
            <a:spLocks noChangeShapeType="1"/>
          </p:cNvSpPr>
          <p:nvPr/>
        </p:nvSpPr>
        <p:spPr bwMode="auto">
          <a:xfrm>
            <a:off x="7596188" y="3789363"/>
            <a:ext cx="0" cy="1079500"/>
          </a:xfrm>
          <a:prstGeom prst="line">
            <a:avLst/>
          </a:prstGeom>
          <a:noFill/>
          <a:ln w="38100">
            <a:solidFill>
              <a:srgbClr val="FF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4" name="Rectangle 30"/>
          <p:cNvSpPr>
            <a:spLocks noChangeArrowheads="1"/>
          </p:cNvSpPr>
          <p:nvPr/>
        </p:nvSpPr>
        <p:spPr bwMode="auto">
          <a:xfrm>
            <a:off x="1958975" y="4203700"/>
            <a:ext cx="3365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200" b="0">
                <a:solidFill>
                  <a:srgbClr val="FF66FF"/>
                </a:solidFill>
              </a:rPr>
              <a:t>●</a:t>
            </a:r>
            <a:endParaRPr lang="zh-CN" altLang="en-US" sz="1200" b="0">
              <a:solidFill>
                <a:srgbClr val="FF66FF"/>
              </a:solidFill>
            </a:endParaRPr>
          </a:p>
        </p:txBody>
      </p:sp>
      <p:sp>
        <p:nvSpPr>
          <p:cNvPr id="93216" name="Line 32"/>
          <p:cNvSpPr>
            <a:spLocks noChangeShapeType="1"/>
          </p:cNvSpPr>
          <p:nvPr/>
        </p:nvSpPr>
        <p:spPr bwMode="auto">
          <a:xfrm>
            <a:off x="2112963" y="1185863"/>
            <a:ext cx="0" cy="1295400"/>
          </a:xfrm>
          <a:prstGeom prst="line">
            <a:avLst/>
          </a:prstGeom>
          <a:noFill/>
          <a:ln w="38100">
            <a:solidFill>
              <a:srgbClr val="FF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17" name="Line 33"/>
          <p:cNvSpPr>
            <a:spLocks noChangeShapeType="1"/>
          </p:cNvSpPr>
          <p:nvPr/>
        </p:nvSpPr>
        <p:spPr bwMode="auto">
          <a:xfrm>
            <a:off x="4189413" y="1185863"/>
            <a:ext cx="0" cy="1295400"/>
          </a:xfrm>
          <a:prstGeom prst="line">
            <a:avLst/>
          </a:prstGeom>
          <a:noFill/>
          <a:ln w="38100">
            <a:solidFill>
              <a:srgbClr val="FF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46"/>
          <p:cNvSpPr>
            <a:spLocks noChangeArrowheads="1"/>
          </p:cNvSpPr>
          <p:nvPr/>
        </p:nvSpPr>
        <p:spPr bwMode="auto">
          <a:xfrm>
            <a:off x="2987675" y="3573463"/>
            <a:ext cx="2089150" cy="669925"/>
          </a:xfrm>
          <a:prstGeom prst="wedgeRoundRectCallout">
            <a:avLst>
              <a:gd name="adj1" fmla="val -89894"/>
              <a:gd name="adj2" fmla="val 67060"/>
              <a:gd name="adj3" fmla="val 16667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66FF"/>
                </a:solidFill>
              </a:rPr>
              <a:t>铅垂线</a:t>
            </a:r>
            <a:endParaRPr lang="en-US" altLang="zh-CN" sz="1800">
              <a:solidFill>
                <a:srgbClr val="FF66FF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FF66FF"/>
                </a:solidFill>
              </a:rPr>
              <a:t>H-perpendicular 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3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01" grpId="0" animBg="1"/>
      <p:bldP spid="93202" grpId="0" animBg="1"/>
      <p:bldP spid="93203" grpId="0" animBg="1"/>
      <p:bldP spid="93204" grpId="0" animBg="1"/>
      <p:bldP spid="93205" grpId="0" animBg="1"/>
      <p:bldP spid="93206" grpId="0" animBg="1"/>
      <p:bldP spid="93207" grpId="0" animBg="1"/>
      <p:bldP spid="93208" grpId="0" animBg="1"/>
      <p:bldP spid="4142" grpId="0" animBg="1"/>
      <p:bldP spid="2" grpId="0" animBg="1"/>
      <p:bldP spid="93212" grpId="0" animBg="1"/>
      <p:bldP spid="93214" grpId="0"/>
      <p:bldP spid="93216" grpId="0" animBg="1"/>
      <p:bldP spid="93217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611188" y="836613"/>
            <a:ext cx="2303462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3200">
                <a:solidFill>
                  <a:srgbClr val="FF0000"/>
                </a:solidFill>
              </a:rPr>
              <a:t>铅垂线</a:t>
            </a:r>
          </a:p>
          <a:p>
            <a:pPr algn="ctr"/>
            <a:r>
              <a:rPr lang="en-US" altLang="zh-CN" sz="1600">
                <a:solidFill>
                  <a:srgbClr val="FF0000"/>
                </a:solidFill>
              </a:rPr>
              <a:t>H-perpendicular line</a:t>
            </a:r>
          </a:p>
        </p:txBody>
      </p:sp>
      <p:sp>
        <p:nvSpPr>
          <p:cNvPr id="61" name="Rectangle 70"/>
          <p:cNvSpPr>
            <a:spLocks noChangeArrowheads="1"/>
          </p:cNvSpPr>
          <p:nvPr/>
        </p:nvSpPr>
        <p:spPr bwMode="auto">
          <a:xfrm>
            <a:off x="3348038" y="908050"/>
            <a:ext cx="5545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zh-CN" sz="2800"/>
              <a:t>铅</a:t>
            </a:r>
            <a:r>
              <a:rPr lang="zh-CN" altLang="en-US" sz="2800"/>
              <a:t>         </a:t>
            </a:r>
            <a:r>
              <a:rPr lang="zh-CN" altLang="zh-CN" sz="2800"/>
              <a:t>垂</a:t>
            </a:r>
            <a:r>
              <a:rPr lang="zh-CN" altLang="en-US" sz="2800"/>
              <a:t>       线     </a:t>
            </a:r>
            <a:r>
              <a:rPr lang="en-US" altLang="zh-CN" sz="2000"/>
              <a:t>H-perp. line</a:t>
            </a:r>
            <a:endParaRPr lang="zh-CN" altLang="en-US" sz="2000"/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18288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781300"/>
            <a:ext cx="2587625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323850" y="4076700"/>
            <a:ext cx="4033838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8394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sz="2000"/>
              <a:t>plumb line</a:t>
            </a:r>
            <a:r>
              <a:rPr lang="en-US" altLang="zh-CN" sz="2000" b="0"/>
              <a:t> </a:t>
            </a:r>
            <a:r>
              <a:rPr lang="zh-CN" altLang="en-US" sz="2000" b="0"/>
              <a:t>：</a:t>
            </a:r>
            <a:r>
              <a:rPr lang="en-US" altLang="zh-CN" sz="2000" b="0"/>
              <a:t>a cord from which a metal (lead) weight is suspended pointing directly to the earth's center of gravity; used to determine the vertical from a given point</a:t>
            </a:r>
          </a:p>
        </p:txBody>
      </p:sp>
      <p:sp>
        <p:nvSpPr>
          <p:cNvPr id="65" name="AutoShape 6"/>
          <p:cNvSpPr>
            <a:spLocks noChangeArrowheads="1"/>
          </p:cNvSpPr>
          <p:nvPr/>
        </p:nvSpPr>
        <p:spPr bwMode="auto">
          <a:xfrm flipV="1">
            <a:off x="3203575" y="1773238"/>
            <a:ext cx="1008063" cy="431800"/>
          </a:xfrm>
          <a:prstGeom prst="wedgeRoundRectCallout">
            <a:avLst>
              <a:gd name="adj1" fmla="val 50551"/>
              <a:gd name="adj2" fmla="val 140005"/>
              <a:gd name="adj3" fmla="val 16667"/>
            </a:avLst>
          </a:prstGeom>
          <a:solidFill>
            <a:schemeClr val="hlink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rot="10800000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en-US" altLang="zh-CN" sz="1800" b="0"/>
              <a:t>Lead</a:t>
            </a:r>
          </a:p>
        </p:txBody>
      </p:sp>
      <p:sp>
        <p:nvSpPr>
          <p:cNvPr id="66" name="AutoShape 7"/>
          <p:cNvSpPr>
            <a:spLocks noChangeArrowheads="1"/>
          </p:cNvSpPr>
          <p:nvPr/>
        </p:nvSpPr>
        <p:spPr bwMode="auto">
          <a:xfrm flipV="1">
            <a:off x="4427538" y="1773238"/>
            <a:ext cx="1728787" cy="431800"/>
          </a:xfrm>
          <a:prstGeom prst="wedgeRoundRectCallout">
            <a:avLst>
              <a:gd name="adj1" fmla="val 4176"/>
              <a:gd name="adj2" fmla="val 146319"/>
              <a:gd name="adj3" fmla="val 16667"/>
            </a:avLst>
          </a:prstGeom>
          <a:solidFill>
            <a:schemeClr val="hlink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rot="10800000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en-US" altLang="zh-CN" sz="1800" b="0"/>
              <a:t>Perpendicular</a:t>
            </a:r>
          </a:p>
        </p:txBody>
      </p:sp>
      <p:sp>
        <p:nvSpPr>
          <p:cNvPr id="67" name="AutoShape 8"/>
          <p:cNvSpPr>
            <a:spLocks noChangeArrowheads="1"/>
          </p:cNvSpPr>
          <p:nvPr/>
        </p:nvSpPr>
        <p:spPr bwMode="auto">
          <a:xfrm flipV="1">
            <a:off x="6372225" y="1773238"/>
            <a:ext cx="1223963" cy="431800"/>
          </a:xfrm>
          <a:prstGeom prst="wedgeRoundRectCallout">
            <a:avLst>
              <a:gd name="adj1" fmla="val -42870"/>
              <a:gd name="adj2" fmla="val 122426"/>
              <a:gd name="adj3" fmla="val 16667"/>
            </a:avLst>
          </a:prstGeom>
          <a:solidFill>
            <a:schemeClr val="hlink"/>
          </a:solidFill>
          <a:ln w="9525">
            <a:solidFill>
              <a:srgbClr val="FF3300"/>
            </a:solidFill>
            <a:miter lim="800000"/>
            <a:headEnd/>
            <a:tailEnd/>
          </a:ln>
        </p:spPr>
        <p:txBody>
          <a:bodyPr rot="10800000"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en-US" altLang="zh-CN" sz="1800" b="0"/>
              <a:t>Line</a:t>
            </a:r>
          </a:p>
        </p:txBody>
      </p:sp>
    </p:spTree>
    <p:custDataLst>
      <p:tags r:id="rId1"/>
    </p:custData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utoUpdateAnimBg="0"/>
      <p:bldP spid="61" grpId="0" autoUpdateAnimBg="0"/>
      <p:bldP spid="64" grpId="0"/>
      <p:bldP spid="65" grpId="0" bldLvl="0" animBg="1"/>
      <p:bldP spid="66" grpId="0" bldLvl="0" animBg="1"/>
      <p:bldP spid="67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10"/>
          <p:cNvSpPr>
            <a:spLocks noChangeArrowheads="1"/>
          </p:cNvSpPr>
          <p:nvPr/>
        </p:nvSpPr>
        <p:spPr bwMode="auto">
          <a:xfrm>
            <a:off x="2751138" y="871538"/>
            <a:ext cx="1371600" cy="1828800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600">
              <a:latin typeface="黑体" panose="02010609060101010101" pitchFamily="49" charset="-122"/>
            </a:endParaRPr>
          </a:p>
        </p:txBody>
      </p:sp>
      <p:sp>
        <p:nvSpPr>
          <p:cNvPr id="61443" name="AutoShape 14"/>
          <p:cNvSpPr>
            <a:spLocks noChangeArrowheads="1"/>
          </p:cNvSpPr>
          <p:nvPr/>
        </p:nvSpPr>
        <p:spPr bwMode="auto">
          <a:xfrm rot="10800000">
            <a:off x="2751138" y="3233738"/>
            <a:ext cx="1371600" cy="990600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1600">
              <a:latin typeface="黑体" panose="02010609060101010101" pitchFamily="49" charset="-122"/>
            </a:endParaRPr>
          </a:p>
        </p:txBody>
      </p:sp>
      <p:sp>
        <p:nvSpPr>
          <p:cNvPr id="61444" name="Line 15"/>
          <p:cNvSpPr>
            <a:spLocks noChangeShapeType="1"/>
          </p:cNvSpPr>
          <p:nvPr/>
        </p:nvSpPr>
        <p:spPr bwMode="auto">
          <a:xfrm flipV="1">
            <a:off x="3436938" y="361473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445" name="Group 16"/>
          <p:cNvGrpSpPr>
            <a:grpSpLocks/>
          </p:cNvGrpSpPr>
          <p:nvPr/>
        </p:nvGrpSpPr>
        <p:grpSpPr bwMode="auto">
          <a:xfrm>
            <a:off x="2751138" y="3233738"/>
            <a:ext cx="1371600" cy="381000"/>
            <a:chOff x="0" y="0"/>
            <a:chExt cx="864" cy="240"/>
          </a:xfrm>
        </p:grpSpPr>
        <p:sp>
          <p:nvSpPr>
            <p:cNvPr id="61477" name="Line 17"/>
            <p:cNvSpPr>
              <a:spLocks noChangeShapeType="1"/>
            </p:cNvSpPr>
            <p:nvPr/>
          </p:nvSpPr>
          <p:spPr bwMode="auto">
            <a:xfrm>
              <a:off x="0" y="0"/>
              <a:ext cx="43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78" name="Line 18"/>
            <p:cNvSpPr>
              <a:spLocks noChangeShapeType="1"/>
            </p:cNvSpPr>
            <p:nvPr/>
          </p:nvSpPr>
          <p:spPr bwMode="auto">
            <a:xfrm flipV="1">
              <a:off x="432" y="0"/>
              <a:ext cx="432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446" name="Freeform 19"/>
          <p:cNvSpPr>
            <a:spLocks noChangeArrowheads="1"/>
          </p:cNvSpPr>
          <p:nvPr/>
        </p:nvSpPr>
        <p:spPr bwMode="auto">
          <a:xfrm>
            <a:off x="4656138" y="871538"/>
            <a:ext cx="990600" cy="1828800"/>
          </a:xfrm>
          <a:custGeom>
            <a:avLst/>
            <a:gdLst>
              <a:gd name="T0" fmla="*/ 2147483646 w 624"/>
              <a:gd name="T1" fmla="*/ 0 h 1152"/>
              <a:gd name="T2" fmla="*/ 0 w 624"/>
              <a:gd name="T3" fmla="*/ 2147483646 h 1152"/>
              <a:gd name="T4" fmla="*/ 2147483646 w 624"/>
              <a:gd name="T5" fmla="*/ 2147483646 h 1152"/>
              <a:gd name="T6" fmla="*/ 2147483646 w 624"/>
              <a:gd name="T7" fmla="*/ 0 h 1152"/>
              <a:gd name="T8" fmla="*/ 0 60000 65536"/>
              <a:gd name="T9" fmla="*/ 0 60000 65536"/>
              <a:gd name="T10" fmla="*/ 0 60000 65536"/>
              <a:gd name="T11" fmla="*/ 0 60000 65536"/>
              <a:gd name="T12" fmla="*/ 0 w 624"/>
              <a:gd name="T13" fmla="*/ 0 h 1152"/>
              <a:gd name="T14" fmla="*/ 624 w 624"/>
              <a:gd name="T15" fmla="*/ 1152 h 1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4" h="1152">
                <a:moveTo>
                  <a:pt x="240" y="0"/>
                </a:moveTo>
                <a:lnTo>
                  <a:pt x="0" y="1152"/>
                </a:lnTo>
                <a:lnTo>
                  <a:pt x="624" y="1152"/>
                </a:lnTo>
                <a:lnTo>
                  <a:pt x="240" y="0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238375" y="476250"/>
            <a:ext cx="1555750" cy="2452688"/>
            <a:chOff x="2238753" y="476672"/>
            <a:chExt cx="1554629" cy="2452688"/>
          </a:xfrm>
        </p:grpSpPr>
        <p:grpSp>
          <p:nvGrpSpPr>
            <p:cNvPr id="61473" name="Group 4"/>
            <p:cNvGrpSpPr>
              <a:grpSpLocks/>
            </p:cNvGrpSpPr>
            <p:nvPr/>
          </p:nvGrpSpPr>
          <p:grpSpPr bwMode="auto">
            <a:xfrm>
              <a:off x="3275857" y="476672"/>
              <a:ext cx="517525" cy="533400"/>
              <a:chOff x="0" y="0"/>
              <a:chExt cx="326" cy="336"/>
            </a:xfrm>
          </p:grpSpPr>
          <p:sp>
            <p:nvSpPr>
              <p:cNvPr id="61475" name="Text Box 5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32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latin typeface="黑体" panose="02010609060101010101" pitchFamily="49" charset="-122"/>
                  </a:rPr>
                  <a:t> </a:t>
                </a:r>
                <a:r>
                  <a:rPr lang="en-US" altLang="zh-CN" sz="2400">
                    <a:latin typeface="黑体" panose="02010609060101010101" pitchFamily="49" charset="-122"/>
                  </a:rPr>
                  <a:t>s</a:t>
                </a:r>
                <a:r>
                  <a:rPr lang="en-US" altLang="zh-CN" sz="2400">
                    <a:latin typeface="黑体" panose="02010609060101010101" pitchFamily="49" charset="-122"/>
                    <a:sym typeface="Symbol" panose="05050102010706020507" pitchFamily="18" charset="2"/>
                  </a:rPr>
                  <a:t></a:t>
                </a:r>
              </a:p>
            </p:txBody>
          </p:sp>
          <p:sp>
            <p:nvSpPr>
              <p:cNvPr id="61476" name="Text Box 6"/>
              <p:cNvSpPr txBox="1">
                <a:spLocks noChangeArrowheads="1"/>
              </p:cNvSpPr>
              <p:nvPr/>
            </p:nvSpPr>
            <p:spPr bwMode="auto">
              <a:xfrm>
                <a:off x="11" y="182"/>
                <a:ext cx="17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66FF"/>
                    </a:solidFill>
                    <a:latin typeface="黑体" panose="02010609060101010101" pitchFamily="49" charset="-122"/>
                    <a:sym typeface="Wingdings" panose="05000000000000000000" pitchFamily="2" charset="2"/>
                  </a:rPr>
                  <a:t></a:t>
                </a:r>
                <a:endParaRPr lang="en-US" altLang="zh-CN" sz="1600">
                  <a:latin typeface="黑体" panose="02010609060101010101" pitchFamily="49" charset="-122"/>
                </a:endParaRPr>
              </a:p>
            </p:txBody>
          </p:sp>
        </p:grpSp>
        <p:sp>
          <p:nvSpPr>
            <p:cNvPr id="61474" name="Text Box 21"/>
            <p:cNvSpPr txBox="1">
              <a:spLocks noChangeArrowheads="1"/>
            </p:cNvSpPr>
            <p:nvPr/>
          </p:nvSpPr>
          <p:spPr bwMode="auto">
            <a:xfrm>
              <a:off x="2238753" y="2472160"/>
              <a:ext cx="5175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黑体" panose="02010609060101010101" pitchFamily="49" charset="-122"/>
                </a:rPr>
                <a:t> </a:t>
              </a:r>
              <a:r>
                <a:rPr lang="en-US" altLang="zh-CN" sz="2400">
                  <a:latin typeface="黑体" panose="02010609060101010101" pitchFamily="49" charset="-122"/>
                </a:rPr>
                <a:t>a</a:t>
              </a:r>
              <a:r>
                <a:rPr lang="en-US" altLang="zh-CN" sz="2400">
                  <a:latin typeface="黑体" panose="02010609060101010101" pitchFamily="49" charset="-122"/>
                  <a:sym typeface="Symbol" panose="05050102010706020507" pitchFamily="18" charset="2"/>
                </a:rPr>
                <a:t></a:t>
              </a:r>
            </a:p>
          </p:txBody>
        </p:sp>
      </p:grpSp>
      <p:grpSp>
        <p:nvGrpSpPr>
          <p:cNvPr id="57" name="组合 56"/>
          <p:cNvGrpSpPr>
            <a:grpSpLocks/>
          </p:cNvGrpSpPr>
          <p:nvPr/>
        </p:nvGrpSpPr>
        <p:grpSpPr bwMode="auto">
          <a:xfrm>
            <a:off x="4265613" y="461963"/>
            <a:ext cx="1092200" cy="2466975"/>
            <a:chOff x="4264867" y="462385"/>
            <a:chExt cx="1092201" cy="2466975"/>
          </a:xfrm>
        </p:grpSpPr>
        <p:grpSp>
          <p:nvGrpSpPr>
            <p:cNvPr id="61469" name="Group 7"/>
            <p:cNvGrpSpPr>
              <a:grpSpLocks/>
            </p:cNvGrpSpPr>
            <p:nvPr/>
          </p:nvGrpSpPr>
          <p:grpSpPr bwMode="auto">
            <a:xfrm>
              <a:off x="4790331" y="462385"/>
              <a:ext cx="566737" cy="533400"/>
              <a:chOff x="0" y="0"/>
              <a:chExt cx="357" cy="336"/>
            </a:xfrm>
          </p:grpSpPr>
          <p:sp>
            <p:nvSpPr>
              <p:cNvPr id="61471" name="Text Box 8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35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600">
                    <a:latin typeface="黑体" panose="02010609060101010101" pitchFamily="49" charset="-122"/>
                  </a:rPr>
                  <a:t> </a:t>
                </a:r>
                <a:r>
                  <a:rPr lang="en-US" altLang="zh-CN" sz="2400">
                    <a:latin typeface="黑体" panose="02010609060101010101" pitchFamily="49" charset="-122"/>
                  </a:rPr>
                  <a:t>s</a:t>
                </a:r>
                <a:r>
                  <a:rPr lang="en-US" altLang="zh-CN" sz="2400">
                    <a:latin typeface="黑体" panose="02010609060101010101" pitchFamily="49" charset="-122"/>
                    <a:sym typeface="Symbol" panose="05050102010706020507" pitchFamily="18" charset="2"/>
                  </a:rPr>
                  <a:t></a:t>
                </a:r>
              </a:p>
            </p:txBody>
          </p:sp>
          <p:sp>
            <p:nvSpPr>
              <p:cNvPr id="61472" name="Text Box 9"/>
              <p:cNvSpPr txBox="1">
                <a:spLocks noChangeArrowheads="1"/>
              </p:cNvSpPr>
              <p:nvPr/>
            </p:nvSpPr>
            <p:spPr bwMode="auto">
              <a:xfrm>
                <a:off x="65" y="182"/>
                <a:ext cx="17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66FF"/>
                    </a:solidFill>
                    <a:latin typeface="黑体" panose="02010609060101010101" pitchFamily="49" charset="-122"/>
                    <a:sym typeface="Wingdings" panose="05000000000000000000" pitchFamily="2" charset="2"/>
                  </a:rPr>
                  <a:t></a:t>
                </a:r>
                <a:endParaRPr lang="en-US" altLang="zh-CN" sz="1600">
                  <a:latin typeface="黑体" panose="02010609060101010101" pitchFamily="49" charset="-122"/>
                </a:endParaRPr>
              </a:p>
            </p:txBody>
          </p:sp>
        </p:grpSp>
        <p:sp>
          <p:nvSpPr>
            <p:cNvPr id="61470" name="Text Box 28"/>
            <p:cNvSpPr txBox="1">
              <a:spLocks noChangeArrowheads="1"/>
            </p:cNvSpPr>
            <p:nvPr/>
          </p:nvSpPr>
          <p:spPr bwMode="auto">
            <a:xfrm>
              <a:off x="4264867" y="2472160"/>
              <a:ext cx="463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黑体" panose="02010609060101010101" pitchFamily="49" charset="-122"/>
                </a:rPr>
                <a:t>a</a:t>
              </a:r>
              <a:r>
                <a:rPr lang="en-US" altLang="zh-CN" sz="2400">
                  <a:latin typeface="黑体" panose="02010609060101010101" pitchFamily="49" charset="-122"/>
                  <a:sym typeface="Symbol" panose="05050102010706020507" pitchFamily="18" charset="2"/>
                </a:rPr>
                <a:t></a:t>
              </a:r>
            </a:p>
          </p:txBody>
        </p:sp>
      </p:grpSp>
      <p:sp>
        <p:nvSpPr>
          <p:cNvPr id="61449" name="Line 34"/>
          <p:cNvSpPr>
            <a:spLocks noChangeShapeType="1"/>
          </p:cNvSpPr>
          <p:nvPr/>
        </p:nvSpPr>
        <p:spPr bwMode="auto">
          <a:xfrm>
            <a:off x="2751138" y="2700338"/>
            <a:ext cx="1371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0" name="Line 35"/>
          <p:cNvSpPr>
            <a:spLocks noChangeShapeType="1"/>
          </p:cNvSpPr>
          <p:nvPr/>
        </p:nvSpPr>
        <p:spPr bwMode="auto">
          <a:xfrm>
            <a:off x="4656138" y="2700338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2343150" y="2967038"/>
            <a:ext cx="1258888" cy="777875"/>
            <a:chOff x="2343808" y="2967460"/>
            <a:chExt cx="1257485" cy="777875"/>
          </a:xfrm>
        </p:grpSpPr>
        <p:sp>
          <p:nvSpPr>
            <p:cNvPr id="61465" name="Text Box 25"/>
            <p:cNvSpPr txBox="1">
              <a:spLocks noChangeArrowheads="1"/>
            </p:cNvSpPr>
            <p:nvPr/>
          </p:nvSpPr>
          <p:spPr bwMode="auto">
            <a:xfrm>
              <a:off x="2343808" y="2967460"/>
              <a:ext cx="3381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黑体" panose="02010609060101010101" pitchFamily="49" charset="-122"/>
                </a:rPr>
                <a:t>a</a:t>
              </a:r>
              <a:endParaRPr lang="en-US" altLang="zh-CN" sz="1600">
                <a:latin typeface="黑体" panose="02010609060101010101" pitchFamily="49" charset="-122"/>
              </a:endParaRPr>
            </a:p>
          </p:txBody>
        </p:sp>
        <p:grpSp>
          <p:nvGrpSpPr>
            <p:cNvPr id="61466" name="Group 36"/>
            <p:cNvGrpSpPr>
              <a:grpSpLocks/>
            </p:cNvGrpSpPr>
            <p:nvPr/>
          </p:nvGrpSpPr>
          <p:grpSpPr bwMode="auto">
            <a:xfrm>
              <a:off x="3263156" y="3227810"/>
              <a:ext cx="338137" cy="517525"/>
              <a:chOff x="0" y="0"/>
              <a:chExt cx="213" cy="326"/>
            </a:xfrm>
          </p:grpSpPr>
          <p:sp>
            <p:nvSpPr>
              <p:cNvPr id="61467" name="Text Box 3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黑体" panose="02010609060101010101" pitchFamily="49" charset="-122"/>
                  </a:rPr>
                  <a:t>s</a:t>
                </a:r>
                <a:endParaRPr lang="en-US" altLang="zh-CN" sz="1600">
                  <a:latin typeface="黑体" panose="02010609060101010101" pitchFamily="49" charset="-122"/>
                </a:endParaRPr>
              </a:p>
            </p:txBody>
          </p:sp>
          <p:sp>
            <p:nvSpPr>
              <p:cNvPr id="61468" name="Text Box 38"/>
              <p:cNvSpPr txBox="1">
                <a:spLocks noChangeArrowheads="1"/>
              </p:cNvSpPr>
              <p:nvPr/>
            </p:nvSpPr>
            <p:spPr bwMode="auto">
              <a:xfrm>
                <a:off x="13" y="172"/>
                <a:ext cx="17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zh-CN" sz="1000">
                    <a:solidFill>
                      <a:srgbClr val="FF66FF"/>
                    </a:solidFill>
                    <a:latin typeface="黑体" panose="02010609060101010101" pitchFamily="49" charset="-122"/>
                    <a:sym typeface="Wingdings" panose="05000000000000000000" pitchFamily="2" charset="2"/>
                  </a:rPr>
                  <a:t></a:t>
                </a:r>
                <a:endParaRPr lang="en-US" altLang="zh-CN" sz="1600">
                  <a:latin typeface="黑体" panose="02010609060101010101" pitchFamily="49" charset="-122"/>
                </a:endParaRPr>
              </a:p>
            </p:txBody>
          </p:sp>
        </p:grpSp>
      </p:grpSp>
      <p:sp>
        <p:nvSpPr>
          <p:cNvPr id="61452" name="Line 44"/>
          <p:cNvSpPr>
            <a:spLocks noChangeShapeType="1"/>
          </p:cNvSpPr>
          <p:nvPr/>
        </p:nvSpPr>
        <p:spPr bwMode="auto">
          <a:xfrm flipV="1">
            <a:off x="3436938" y="873125"/>
            <a:ext cx="0" cy="1828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453" name="Group 48"/>
          <p:cNvGrpSpPr>
            <a:grpSpLocks/>
          </p:cNvGrpSpPr>
          <p:nvPr/>
        </p:nvGrpSpPr>
        <p:grpSpPr bwMode="auto">
          <a:xfrm>
            <a:off x="5173663" y="2998788"/>
            <a:ext cx="1574800" cy="2001837"/>
            <a:chOff x="0" y="0"/>
            <a:chExt cx="992" cy="1261"/>
          </a:xfrm>
        </p:grpSpPr>
        <p:sp>
          <p:nvSpPr>
            <p:cNvPr id="61457" name="Freeform 49"/>
            <p:cNvSpPr>
              <a:spLocks noChangeArrowheads="1"/>
            </p:cNvSpPr>
            <p:nvPr/>
          </p:nvSpPr>
          <p:spPr bwMode="auto">
            <a:xfrm>
              <a:off x="548" y="0"/>
              <a:ext cx="444" cy="1251"/>
            </a:xfrm>
            <a:custGeom>
              <a:avLst/>
              <a:gdLst>
                <a:gd name="T0" fmla="*/ 0 w 444"/>
                <a:gd name="T1" fmla="*/ 0 h 1251"/>
                <a:gd name="T2" fmla="*/ 0 w 444"/>
                <a:gd name="T3" fmla="*/ 1251 h 1251"/>
                <a:gd name="T4" fmla="*/ 444 w 444"/>
                <a:gd name="T5" fmla="*/ 895 h 1251"/>
                <a:gd name="T6" fmla="*/ 0 w 444"/>
                <a:gd name="T7" fmla="*/ 0 h 12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4"/>
                <a:gd name="T13" fmla="*/ 0 h 1251"/>
                <a:gd name="T14" fmla="*/ 444 w 444"/>
                <a:gd name="T15" fmla="*/ 1251 h 12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4" h="1251">
                  <a:moveTo>
                    <a:pt x="0" y="0"/>
                  </a:moveTo>
                  <a:lnTo>
                    <a:pt x="0" y="1251"/>
                  </a:lnTo>
                  <a:lnTo>
                    <a:pt x="444" y="895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rgbClr val="253C5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8" name="Freeform 50"/>
            <p:cNvSpPr>
              <a:spLocks noChangeArrowheads="1"/>
            </p:cNvSpPr>
            <p:nvPr/>
          </p:nvSpPr>
          <p:spPr bwMode="auto">
            <a:xfrm>
              <a:off x="10" y="7"/>
              <a:ext cx="545" cy="1237"/>
            </a:xfrm>
            <a:custGeom>
              <a:avLst/>
              <a:gdLst>
                <a:gd name="T0" fmla="*/ 545 w 545"/>
                <a:gd name="T1" fmla="*/ 0 h 1237"/>
                <a:gd name="T2" fmla="*/ 0 w 545"/>
                <a:gd name="T3" fmla="*/ 946 h 1237"/>
                <a:gd name="T4" fmla="*/ 538 w 545"/>
                <a:gd name="T5" fmla="*/ 1237 h 1237"/>
                <a:gd name="T6" fmla="*/ 545 w 545"/>
                <a:gd name="T7" fmla="*/ 0 h 12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5"/>
                <a:gd name="T13" fmla="*/ 0 h 1237"/>
                <a:gd name="T14" fmla="*/ 545 w 545"/>
                <a:gd name="T15" fmla="*/ 1237 h 12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5" h="1237">
                  <a:moveTo>
                    <a:pt x="545" y="0"/>
                  </a:moveTo>
                  <a:lnTo>
                    <a:pt x="0" y="946"/>
                  </a:lnTo>
                  <a:lnTo>
                    <a:pt x="538" y="1237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1459" name="Group 51"/>
            <p:cNvGrpSpPr>
              <a:grpSpLocks/>
            </p:cNvGrpSpPr>
            <p:nvPr/>
          </p:nvGrpSpPr>
          <p:grpSpPr bwMode="auto">
            <a:xfrm>
              <a:off x="0" y="0"/>
              <a:ext cx="992" cy="1261"/>
              <a:chOff x="0" y="0"/>
              <a:chExt cx="992" cy="1261"/>
            </a:xfrm>
          </p:grpSpPr>
          <p:sp>
            <p:nvSpPr>
              <p:cNvPr id="61460" name="Line 52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548" cy="94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61" name="Line 53"/>
              <p:cNvSpPr>
                <a:spLocks noChangeShapeType="1"/>
              </p:cNvSpPr>
              <p:nvPr/>
            </p:nvSpPr>
            <p:spPr bwMode="auto">
              <a:xfrm>
                <a:off x="3" y="946"/>
                <a:ext cx="552" cy="315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62" name="Line 54"/>
              <p:cNvSpPr>
                <a:spLocks noChangeShapeType="1"/>
              </p:cNvSpPr>
              <p:nvPr/>
            </p:nvSpPr>
            <p:spPr bwMode="auto">
              <a:xfrm>
                <a:off x="548" y="0"/>
                <a:ext cx="0" cy="1258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63" name="Line 55"/>
              <p:cNvSpPr>
                <a:spLocks noChangeShapeType="1"/>
              </p:cNvSpPr>
              <p:nvPr/>
            </p:nvSpPr>
            <p:spPr bwMode="auto">
              <a:xfrm>
                <a:off x="541" y="0"/>
                <a:ext cx="451" cy="902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64" name="Line 56"/>
              <p:cNvSpPr>
                <a:spLocks noChangeShapeType="1"/>
              </p:cNvSpPr>
              <p:nvPr/>
            </p:nvSpPr>
            <p:spPr bwMode="auto">
              <a:xfrm flipH="1">
                <a:off x="555" y="902"/>
                <a:ext cx="437" cy="349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1454" name="Text Box 25"/>
          <p:cNvSpPr txBox="1">
            <a:spLocks noChangeArrowheads="1"/>
          </p:cNvSpPr>
          <p:nvPr/>
        </p:nvSpPr>
        <p:spPr bwMode="auto">
          <a:xfrm>
            <a:off x="5894388" y="2554288"/>
            <a:ext cx="338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>
                <a:latin typeface="黑体" panose="02010609060101010101" pitchFamily="49" charset="-122"/>
              </a:rPr>
              <a:t>S</a:t>
            </a:r>
            <a:endParaRPr lang="en-US" altLang="zh-CN" sz="1600">
              <a:latin typeface="黑体" panose="02010609060101010101" pitchFamily="49" charset="-122"/>
            </a:endParaRPr>
          </a:p>
        </p:txBody>
      </p:sp>
      <p:sp>
        <p:nvSpPr>
          <p:cNvPr id="61455" name="Text Box 25"/>
          <p:cNvSpPr txBox="1">
            <a:spLocks noChangeArrowheads="1"/>
          </p:cNvSpPr>
          <p:nvPr/>
        </p:nvSpPr>
        <p:spPr bwMode="auto">
          <a:xfrm>
            <a:off x="4797425" y="4252913"/>
            <a:ext cx="33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2400">
                <a:latin typeface="黑体" panose="02010609060101010101" pitchFamily="49" charset="-122"/>
              </a:rPr>
              <a:t>A</a:t>
            </a:r>
            <a:endParaRPr lang="en-US" altLang="zh-CN" sz="1600">
              <a:latin typeface="黑体" panose="02010609060101010101" pitchFamily="49" charset="-122"/>
            </a:endParaRPr>
          </a:p>
        </p:txBody>
      </p:sp>
      <p:sp>
        <p:nvSpPr>
          <p:cNvPr id="61456" name="矩形 1"/>
          <p:cNvSpPr>
            <a:spLocks noChangeArrowheads="1"/>
          </p:cNvSpPr>
          <p:nvPr/>
        </p:nvSpPr>
        <p:spPr bwMode="auto">
          <a:xfrm>
            <a:off x="84138" y="0"/>
            <a:ext cx="5810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rgbClr val="FF3300"/>
                </a:solidFill>
              </a:rPr>
              <a:t>一般位置直线   </a:t>
            </a:r>
            <a:r>
              <a:rPr lang="en-US" altLang="zh-CN" i="1"/>
              <a:t>oblique edge </a:t>
            </a:r>
            <a:endParaRPr lang="en-US" altLang="zh-CN">
              <a:solidFill>
                <a:srgbClr val="FF33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401638" y="4883150"/>
            <a:ext cx="3889375" cy="1354138"/>
          </a:xfrm>
          <a:prstGeom prst="rightArrow">
            <a:avLst>
              <a:gd name="adj1" fmla="val 50000"/>
              <a:gd name="adj2" fmla="val 63761"/>
            </a:avLst>
          </a:prstGeom>
          <a:solidFill>
            <a:srgbClr val="66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/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395288" y="2698750"/>
            <a:ext cx="4038600" cy="2314575"/>
          </a:xfrm>
          <a:prstGeom prst="rightArrow">
            <a:avLst>
              <a:gd name="adj1" fmla="val 50000"/>
              <a:gd name="adj2" fmla="val 43613"/>
            </a:avLst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/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401638" y="476250"/>
            <a:ext cx="4038600" cy="2195513"/>
          </a:xfrm>
          <a:prstGeom prst="rightArrow">
            <a:avLst>
              <a:gd name="adj1" fmla="val 50000"/>
              <a:gd name="adj2" fmla="val 45978"/>
            </a:avLst>
          </a:prstGeom>
          <a:solidFill>
            <a:srgbClr val="00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4289425" y="979488"/>
            <a:ext cx="23050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0"/>
              <a:t>投影面垂直面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b="0" i="1"/>
              <a:t>Planes perpendicular to projection plane</a:t>
            </a:r>
            <a:endParaRPr lang="en-US" altLang="zh-CN" sz="1400" b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4217988" y="3354388"/>
            <a:ext cx="19859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0"/>
              <a:t>投影面平行面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b="0" i="1"/>
              <a:t>Planes parallel to projection plane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433888" y="5229225"/>
            <a:ext cx="2016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0"/>
              <a:t>一般位置平面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b="0" i="1"/>
              <a:t>General position plane</a:t>
            </a:r>
          </a:p>
        </p:txBody>
      </p:sp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552450" y="1009650"/>
            <a:ext cx="297180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0"/>
              <a:t>垂直于某一投影面，倾斜于另两个投影面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b="0" i="1"/>
              <a:t>Perpendicular to a projection plane and inclined to the other two</a:t>
            </a:r>
          </a:p>
        </p:txBody>
      </p:sp>
      <p:sp>
        <p:nvSpPr>
          <p:cNvPr id="5134" name="Text Box 14"/>
          <p:cNvSpPr txBox="1">
            <a:spLocks noChangeArrowheads="1"/>
          </p:cNvSpPr>
          <p:nvPr/>
        </p:nvSpPr>
        <p:spPr bwMode="auto">
          <a:xfrm>
            <a:off x="546100" y="3246438"/>
            <a:ext cx="33131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0"/>
              <a:t>平行于某一投影面，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0"/>
              <a:t>垂直于另两个投影面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0" i="1"/>
              <a:t>Parallel to a projection plane and perpendicular to the other two</a:t>
            </a:r>
          </a:p>
        </p:txBody>
      </p:sp>
      <p:sp>
        <p:nvSpPr>
          <p:cNvPr id="5135" name="Text Box 15"/>
          <p:cNvSpPr txBox="1">
            <a:spLocks noChangeArrowheads="1"/>
          </p:cNvSpPr>
          <p:nvPr/>
        </p:nvSpPr>
        <p:spPr bwMode="auto">
          <a:xfrm>
            <a:off x="474663" y="5267325"/>
            <a:ext cx="30956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0"/>
              <a:t>与三个投影面都倾斜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i="1"/>
              <a:t>Inclined to three projection planes</a:t>
            </a:r>
          </a:p>
        </p:txBody>
      </p:sp>
      <p:sp>
        <p:nvSpPr>
          <p:cNvPr id="63499" name="AutoShape 21"/>
          <p:cNvSpPr>
            <a:spLocks/>
          </p:cNvSpPr>
          <p:nvPr/>
        </p:nvSpPr>
        <p:spPr bwMode="auto">
          <a:xfrm>
            <a:off x="6513513" y="3402013"/>
            <a:ext cx="519112" cy="523875"/>
          </a:xfrm>
          <a:prstGeom prst="leftBrace">
            <a:avLst>
              <a:gd name="adj1" fmla="val 21524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 b="0"/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6521450" y="763588"/>
            <a:ext cx="3313113" cy="1335087"/>
            <a:chOff x="4128" y="997"/>
            <a:chExt cx="1632" cy="841"/>
          </a:xfrm>
        </p:grpSpPr>
        <p:sp>
          <p:nvSpPr>
            <p:cNvPr id="63507" name="Text Box 29"/>
            <p:cNvSpPr txBox="1">
              <a:spLocks noChangeArrowheads="1"/>
            </p:cNvSpPr>
            <p:nvPr/>
          </p:nvSpPr>
          <p:spPr bwMode="auto">
            <a:xfrm>
              <a:off x="4139" y="997"/>
              <a:ext cx="16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0"/>
                <a:t>正垂面</a:t>
              </a:r>
              <a:r>
                <a:rPr lang="en-US" altLang="zh-CN" sz="1400" b="0" i="1"/>
                <a:t>V-perpendicular</a:t>
              </a:r>
            </a:p>
          </p:txBody>
        </p:sp>
        <p:sp>
          <p:nvSpPr>
            <p:cNvPr id="63508" name="Text Box 30"/>
            <p:cNvSpPr txBox="1">
              <a:spLocks noChangeArrowheads="1"/>
            </p:cNvSpPr>
            <p:nvPr/>
          </p:nvSpPr>
          <p:spPr bwMode="auto">
            <a:xfrm>
              <a:off x="4139" y="1285"/>
              <a:ext cx="14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0"/>
                <a:t>侧垂面</a:t>
              </a:r>
              <a:r>
                <a:rPr lang="en-US" altLang="zh-CN" sz="1400" b="0" i="1"/>
                <a:t>W-perpendicular</a:t>
              </a:r>
            </a:p>
          </p:txBody>
        </p:sp>
        <p:sp>
          <p:nvSpPr>
            <p:cNvPr id="63509" name="Text Box 31"/>
            <p:cNvSpPr txBox="1">
              <a:spLocks noChangeArrowheads="1"/>
            </p:cNvSpPr>
            <p:nvPr/>
          </p:nvSpPr>
          <p:spPr bwMode="auto">
            <a:xfrm>
              <a:off x="4150" y="1588"/>
              <a:ext cx="13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0"/>
                <a:t>铅垂面</a:t>
              </a:r>
              <a:r>
                <a:rPr lang="en-US" altLang="zh-CN" sz="1400" b="0" i="1"/>
                <a:t>H-perpendicular</a:t>
              </a:r>
            </a:p>
          </p:txBody>
        </p:sp>
        <p:sp>
          <p:nvSpPr>
            <p:cNvPr id="63510" name="AutoShape 32"/>
            <p:cNvSpPr>
              <a:spLocks/>
            </p:cNvSpPr>
            <p:nvPr/>
          </p:nvSpPr>
          <p:spPr bwMode="auto">
            <a:xfrm>
              <a:off x="4128" y="1095"/>
              <a:ext cx="86" cy="624"/>
            </a:xfrm>
            <a:prstGeom prst="leftBrace">
              <a:avLst>
                <a:gd name="adj1" fmla="val 60432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b="0"/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6046788" y="3068638"/>
            <a:ext cx="3500437" cy="1343025"/>
            <a:chOff x="2898" y="1979"/>
            <a:chExt cx="2205" cy="846"/>
          </a:xfrm>
        </p:grpSpPr>
        <p:sp>
          <p:nvSpPr>
            <p:cNvPr id="63503" name="Text Box 34"/>
            <p:cNvSpPr txBox="1">
              <a:spLocks noChangeArrowheads="1"/>
            </p:cNvSpPr>
            <p:nvPr/>
          </p:nvSpPr>
          <p:spPr bwMode="auto">
            <a:xfrm>
              <a:off x="2971" y="1979"/>
              <a:ext cx="185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0"/>
                <a:t>  </a:t>
              </a:r>
              <a:r>
                <a:rPr lang="zh-CN" altLang="en-US" sz="1800" b="0"/>
                <a:t>正平面  </a:t>
              </a:r>
              <a:r>
                <a:rPr lang="en-US" altLang="zh-CN" sz="1600" b="0" i="1"/>
                <a:t>Frontal plane</a:t>
              </a:r>
            </a:p>
          </p:txBody>
        </p:sp>
        <p:sp>
          <p:nvSpPr>
            <p:cNvPr id="63504" name="Text Box 35"/>
            <p:cNvSpPr txBox="1">
              <a:spLocks noChangeArrowheads="1"/>
            </p:cNvSpPr>
            <p:nvPr/>
          </p:nvSpPr>
          <p:spPr bwMode="auto">
            <a:xfrm>
              <a:off x="2971" y="2306"/>
              <a:ext cx="206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0"/>
                <a:t>  </a:t>
              </a:r>
              <a:r>
                <a:rPr lang="zh-CN" altLang="en-US" sz="1800" b="0"/>
                <a:t>侧平面  </a:t>
              </a:r>
              <a:r>
                <a:rPr lang="en-US" altLang="zh-CN" sz="1600" b="0" i="1"/>
                <a:t>Profile plane</a:t>
              </a:r>
            </a:p>
          </p:txBody>
        </p:sp>
        <p:sp>
          <p:nvSpPr>
            <p:cNvPr id="63505" name="Text Box 36"/>
            <p:cNvSpPr txBox="1">
              <a:spLocks noChangeArrowheads="1"/>
            </p:cNvSpPr>
            <p:nvPr/>
          </p:nvSpPr>
          <p:spPr bwMode="auto">
            <a:xfrm>
              <a:off x="2971" y="2594"/>
              <a:ext cx="21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0"/>
                <a:t>  </a:t>
              </a:r>
              <a:r>
                <a:rPr lang="zh-CN" altLang="en-US" sz="1800" b="0"/>
                <a:t>水平面 </a:t>
              </a:r>
              <a:r>
                <a:rPr lang="en-US" altLang="zh-CN" sz="1600" b="0" i="1"/>
                <a:t>Horizontal plane</a:t>
              </a:r>
            </a:p>
          </p:txBody>
        </p:sp>
        <p:sp>
          <p:nvSpPr>
            <p:cNvPr id="63506" name="AutoShape 37"/>
            <p:cNvSpPr>
              <a:spLocks/>
            </p:cNvSpPr>
            <p:nvPr/>
          </p:nvSpPr>
          <p:spPr bwMode="auto">
            <a:xfrm>
              <a:off x="2898" y="2058"/>
              <a:ext cx="197" cy="667"/>
            </a:xfrm>
            <a:prstGeom prst="leftBrace">
              <a:avLst>
                <a:gd name="adj1" fmla="val 20299"/>
                <a:gd name="adj2" fmla="val 50000"/>
              </a:avLst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 b="0"/>
            </a:p>
          </p:txBody>
        </p:sp>
      </p:grpSp>
      <p:sp>
        <p:nvSpPr>
          <p:cNvPr id="63502" name="矩形 26"/>
          <p:cNvSpPr>
            <a:spLocks noChangeArrowheads="1"/>
          </p:cNvSpPr>
          <p:nvPr/>
        </p:nvSpPr>
        <p:spPr bwMode="auto">
          <a:xfrm>
            <a:off x="0" y="0"/>
            <a:ext cx="70929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zh-CN" sz="2000"/>
              <a:t>8. </a:t>
            </a:r>
            <a:r>
              <a:rPr lang="zh-CN" altLang="en-US" sz="2000"/>
              <a:t>立体上的面的投影 </a:t>
            </a:r>
            <a:r>
              <a:rPr lang="en-US" altLang="zh-CN" sz="2000"/>
              <a:t>Projection of  Plane on a Solid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"/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75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"/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75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"/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75"/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75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"/>
                                        <p:tgtEl>
                                          <p:spTgt spid="5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nimBg="1"/>
      <p:bldP spid="5123" grpId="0" animBg="1"/>
      <p:bldP spid="5124" grpId="0" animBg="1"/>
      <p:bldP spid="5127" grpId="0" build="p" advAuto="0"/>
      <p:bldP spid="5128" grpId="0" build="p" advAuto="0"/>
      <p:bldP spid="5129" grpId="0" build="p" advAuto="0"/>
      <p:bldP spid="5133" grpId="0"/>
      <p:bldP spid="5134" grpId="0"/>
      <p:bldP spid="51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052513"/>
            <a:ext cx="8866187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ext Box 6"/>
          <p:cNvSpPr txBox="1">
            <a:spLocks noChangeArrowheads="1"/>
          </p:cNvSpPr>
          <p:nvPr/>
        </p:nvSpPr>
        <p:spPr bwMode="auto">
          <a:xfrm>
            <a:off x="0" y="-25400"/>
            <a:ext cx="806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2000"/>
              <a:t>立体上的面的投影 </a:t>
            </a:r>
            <a:r>
              <a:rPr lang="en-US" altLang="zh-CN" sz="2000"/>
              <a:t>Projection of  Plane on a Solid</a:t>
            </a:r>
          </a:p>
        </p:txBody>
      </p:sp>
      <p:sp>
        <p:nvSpPr>
          <p:cNvPr id="64516" name="Text Box 6"/>
          <p:cNvSpPr txBox="1">
            <a:spLocks noChangeArrowheads="1"/>
          </p:cNvSpPr>
          <p:nvPr/>
        </p:nvSpPr>
        <p:spPr bwMode="auto">
          <a:xfrm>
            <a:off x="827088" y="4513263"/>
            <a:ext cx="80660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2000"/>
              <a:t>投影面的平行面                       投影面的垂直面               一般位置的平面</a:t>
            </a:r>
            <a:endParaRPr lang="en-US" altLang="zh-CN" sz="2000"/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ct 2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39750" y="1655763"/>
          <a:ext cx="2633663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0" r:id="rId3" imgW="12800000" imgH="10476190" progId="Photoshop.Image.8">
                  <p:embed/>
                </p:oleObj>
              </mc:Choice>
              <mc:Fallback>
                <p:oleObj r:id="rId3" imgW="12800000" imgH="10476190" progId="Photoshop.Image.8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655763"/>
                        <a:ext cx="2633663" cy="215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11188" y="2276475"/>
          <a:ext cx="1136650" cy="176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1" r:id="rId5" imgW="5726984" imgH="888889" progId="Photoshop.Image.8">
                  <p:embed/>
                </p:oleObj>
              </mc:Choice>
              <mc:Fallback>
                <p:oleObj r:id="rId5" imgW="5726984" imgH="888889" progId="Photoshop.Image.8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76475"/>
                        <a:ext cx="1136650" cy="176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339975" y="2276475"/>
          <a:ext cx="619125" cy="11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2" r:id="rId7" imgW="3022222" imgH="545839" progId="Photoshop.Image.8">
                  <p:embed/>
                </p:oleObj>
              </mc:Choice>
              <mc:Fallback>
                <p:oleObj r:id="rId7" imgW="3022222" imgH="545839" progId="Photoshop.Image.8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276475"/>
                        <a:ext cx="619125" cy="11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39750" y="3140075"/>
          <a:ext cx="12890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3" r:id="rId9" imgW="6209524" imgH="3212698" progId="Photoshop.Image.8">
                  <p:embed/>
                </p:oleObj>
              </mc:Choice>
              <mc:Fallback>
                <p:oleObj r:id="rId9" imgW="6209524" imgH="3212698" progId="Photoshop.Image.8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140075"/>
                        <a:ext cx="12890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6"/>
          <p:cNvGraphicFramePr>
            <a:graphicFrameLocks noChangeAspect="1"/>
          </p:cNvGraphicFramePr>
          <p:nvPr/>
        </p:nvGraphicFramePr>
        <p:xfrm>
          <a:off x="1476375" y="3860800"/>
          <a:ext cx="141287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4" r:id="rId11" imgW="7060317" imgH="7428571" progId="Photoshop.Image.8">
                  <p:embed/>
                </p:oleObj>
              </mc:Choice>
              <mc:Fallback>
                <p:oleObj r:id="rId11" imgW="7060317" imgH="7428571" progId="Photoshop.Imag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860800"/>
                        <a:ext cx="1412875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7"/>
          <p:cNvGraphicFramePr>
            <a:graphicFrameLocks noChangeAspect="1"/>
          </p:cNvGraphicFramePr>
          <p:nvPr/>
        </p:nvGraphicFramePr>
        <p:xfrm>
          <a:off x="3344863" y="1628775"/>
          <a:ext cx="2667000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5" r:id="rId13" imgW="13155556" imgH="16723810" progId="Photoshop.Image.8">
                  <p:embed/>
                </p:oleObj>
              </mc:Choice>
              <mc:Fallback>
                <p:oleObj r:id="rId13" imgW="13155556" imgH="16723810" progId="Photoshop.Image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4863" y="1628775"/>
                        <a:ext cx="2667000" cy="338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8"/>
          <p:cNvGraphicFramePr>
            <a:graphicFrameLocks noChangeAspect="1"/>
          </p:cNvGraphicFramePr>
          <p:nvPr/>
        </p:nvGraphicFramePr>
        <p:xfrm>
          <a:off x="3451225" y="1714500"/>
          <a:ext cx="11699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6" r:id="rId15" imgW="5777778" imgH="3288889" progId="Photoshop.Image.8">
                  <p:embed/>
                </p:oleObj>
              </mc:Choice>
              <mc:Fallback>
                <p:oleObj r:id="rId15" imgW="5777778" imgH="3288889" progId="Photoshop.Image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225" y="1714500"/>
                        <a:ext cx="1169988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9"/>
          <p:cNvGraphicFramePr>
            <a:graphicFrameLocks noChangeAspect="1"/>
          </p:cNvGraphicFramePr>
          <p:nvPr/>
        </p:nvGraphicFramePr>
        <p:xfrm>
          <a:off x="5145088" y="1701800"/>
          <a:ext cx="1397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7" r:id="rId17" imgW="685472" imgH="3225397" progId="Photoshop.Image.8">
                  <p:embed/>
                </p:oleObj>
              </mc:Choice>
              <mc:Fallback>
                <p:oleObj r:id="rId17" imgW="685472" imgH="3225397" progId="Photoshop.Image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5088" y="1701800"/>
                        <a:ext cx="1397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10"/>
          <p:cNvGraphicFramePr>
            <a:graphicFrameLocks noChangeAspect="1"/>
          </p:cNvGraphicFramePr>
          <p:nvPr/>
        </p:nvGraphicFramePr>
        <p:xfrm>
          <a:off x="3482975" y="3113088"/>
          <a:ext cx="1160463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8" r:id="rId19" imgW="5726984" imgH="913963" progId="Photoshop.Image.8">
                  <p:embed/>
                </p:oleObj>
              </mc:Choice>
              <mc:Fallback>
                <p:oleObj r:id="rId19" imgW="5726984" imgH="913963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975" y="3113088"/>
                        <a:ext cx="1160463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2" name="Object 11"/>
          <p:cNvGraphicFramePr>
            <a:graphicFrameLocks noChangeAspect="1"/>
          </p:cNvGraphicFramePr>
          <p:nvPr/>
        </p:nvGraphicFramePr>
        <p:xfrm>
          <a:off x="4343400" y="3789363"/>
          <a:ext cx="1452563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9" r:id="rId21" imgW="7161905" imgH="7314286" progId="Photoshop.Image.8">
                  <p:embed/>
                </p:oleObj>
              </mc:Choice>
              <mc:Fallback>
                <p:oleObj r:id="rId21" imgW="7161905" imgH="7314286" progId="Photoshop.Image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789363"/>
                        <a:ext cx="1452563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3" name="Object 12"/>
          <p:cNvGraphicFramePr>
            <a:graphicFrameLocks noChangeAspect="1"/>
          </p:cNvGraphicFramePr>
          <p:nvPr/>
        </p:nvGraphicFramePr>
        <p:xfrm>
          <a:off x="6084888" y="1581150"/>
          <a:ext cx="2655887" cy="213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0" r:id="rId23" imgW="13219048" imgH="10628571" progId="Photoshop.Image.8">
                  <p:embed/>
                </p:oleObj>
              </mc:Choice>
              <mc:Fallback>
                <p:oleObj r:id="rId23" imgW="13219048" imgH="10628571" progId="Photoshop.Image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581150"/>
                        <a:ext cx="2655887" cy="213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4" name="Object 13"/>
          <p:cNvGraphicFramePr>
            <a:graphicFrameLocks noChangeAspect="1"/>
          </p:cNvGraphicFramePr>
          <p:nvPr/>
        </p:nvGraphicFramePr>
        <p:xfrm>
          <a:off x="6084888" y="1627188"/>
          <a:ext cx="171450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1" r:id="rId25" imgW="863188" imgH="4723810" progId="Photoshop.Image.8">
                  <p:embed/>
                </p:oleObj>
              </mc:Choice>
              <mc:Fallback>
                <p:oleObj r:id="rId25" imgW="863188" imgH="4723810" progId="Photoshop.Image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627188"/>
                        <a:ext cx="171450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5" name="Object 14"/>
          <p:cNvGraphicFramePr>
            <a:graphicFrameLocks noChangeAspect="1"/>
          </p:cNvGraphicFramePr>
          <p:nvPr/>
        </p:nvGraphicFramePr>
        <p:xfrm>
          <a:off x="7510463" y="1654175"/>
          <a:ext cx="9493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2" r:id="rId27" imgW="4723810" imgH="4876190" progId="Photoshop.Image.8">
                  <p:embed/>
                </p:oleObj>
              </mc:Choice>
              <mc:Fallback>
                <p:oleObj r:id="rId27" imgW="4723810" imgH="4876190" progId="Photoshop.Image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0463" y="1654175"/>
                        <a:ext cx="949325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6" name="Object 15"/>
          <p:cNvGraphicFramePr>
            <a:graphicFrameLocks noChangeAspect="1"/>
          </p:cNvGraphicFramePr>
          <p:nvPr/>
        </p:nvGraphicFramePr>
        <p:xfrm>
          <a:off x="6084888" y="2779713"/>
          <a:ext cx="14922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3" r:id="rId29" imgW="736248" imgH="4380952" progId="Photoshop.Image.8">
                  <p:embed/>
                </p:oleObj>
              </mc:Choice>
              <mc:Fallback>
                <p:oleObj r:id="rId29" imgW="736248" imgH="4380952" progId="Photoshop.Image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779713"/>
                        <a:ext cx="149225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Object 16"/>
          <p:cNvGraphicFramePr>
            <a:graphicFrameLocks noChangeAspect="1"/>
          </p:cNvGraphicFramePr>
          <p:nvPr/>
        </p:nvGraphicFramePr>
        <p:xfrm>
          <a:off x="6948488" y="3789363"/>
          <a:ext cx="1454150" cy="148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4" r:id="rId31" imgW="7238095" imgH="7390476" progId="Photoshop.Image.8">
                  <p:embed/>
                </p:oleObj>
              </mc:Choice>
              <mc:Fallback>
                <p:oleObj r:id="rId31" imgW="7238095" imgH="7390476" progId="Photoshop.Image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3789363"/>
                        <a:ext cx="1454150" cy="148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8" name="Object 17"/>
          <p:cNvGraphicFramePr>
            <a:graphicFrameLocks/>
          </p:cNvGraphicFramePr>
          <p:nvPr/>
        </p:nvGraphicFramePr>
        <p:xfrm>
          <a:off x="1692275" y="4437063"/>
          <a:ext cx="11668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5" r:id="rId33" imgW="5841270" imgH="3250794" progId="Photoshop.Image.8">
                  <p:embed/>
                </p:oleObj>
              </mc:Choice>
              <mc:Fallback>
                <p:oleObj r:id="rId33" imgW="5841270" imgH="3250794" progId="Photoshop.Image.8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437063"/>
                        <a:ext cx="1166813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9" name="Object 18"/>
          <p:cNvGraphicFramePr>
            <a:graphicFrameLocks noChangeAspect="1"/>
          </p:cNvGraphicFramePr>
          <p:nvPr/>
        </p:nvGraphicFramePr>
        <p:xfrm>
          <a:off x="4556125" y="3900488"/>
          <a:ext cx="855663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6" r:id="rId35" imgW="4228571" imgH="4761905" progId="Photoshop.Image.8">
                  <p:embed/>
                </p:oleObj>
              </mc:Choice>
              <mc:Fallback>
                <p:oleObj r:id="rId35" imgW="4228571" imgH="4761905" progId="Photoshop.Image.8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25" y="3900488"/>
                        <a:ext cx="855663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" name="Object 19"/>
          <p:cNvGraphicFramePr>
            <a:graphicFrameLocks noChangeAspect="1"/>
          </p:cNvGraphicFramePr>
          <p:nvPr/>
        </p:nvGraphicFramePr>
        <p:xfrm>
          <a:off x="6948488" y="4202113"/>
          <a:ext cx="735012" cy="107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7" r:id="rId37" imgW="3657143" imgH="5333333" progId="Photoshop.Image.8">
                  <p:embed/>
                </p:oleObj>
              </mc:Choice>
              <mc:Fallback>
                <p:oleObj r:id="rId37" imgW="3657143" imgH="5333333" progId="Photoshop.Image.8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4202113"/>
                        <a:ext cx="735012" cy="1071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80" name="Text Box 42"/>
          <p:cNvSpPr txBox="1">
            <a:spLocks noChangeArrowheads="1"/>
          </p:cNvSpPr>
          <p:nvPr/>
        </p:nvSpPr>
        <p:spPr bwMode="auto">
          <a:xfrm>
            <a:off x="88900" y="103188"/>
            <a:ext cx="9055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800"/>
              <a:t>1) </a:t>
            </a:r>
            <a:r>
              <a:rPr lang="zh-CN" altLang="en-US" sz="2800"/>
              <a:t>投影面平行面  </a:t>
            </a:r>
            <a:r>
              <a:rPr lang="en-US" altLang="zh-CN" sz="2400"/>
              <a:t>Planes parallel  to a projection plane</a:t>
            </a:r>
            <a:endParaRPr lang="en-US" altLang="zh-CN" sz="2800"/>
          </a:p>
        </p:txBody>
      </p:sp>
      <p:grpSp>
        <p:nvGrpSpPr>
          <p:cNvPr id="2" name="组合 27"/>
          <p:cNvGrpSpPr>
            <a:grpSpLocks/>
          </p:cNvGrpSpPr>
          <p:nvPr/>
        </p:nvGrpSpPr>
        <p:grpSpPr bwMode="auto">
          <a:xfrm>
            <a:off x="971550" y="2955925"/>
            <a:ext cx="427038" cy="228600"/>
            <a:chOff x="971550" y="2934933"/>
            <a:chExt cx="427038" cy="228600"/>
          </a:xfrm>
        </p:grpSpPr>
        <p:sp>
          <p:nvSpPr>
            <p:cNvPr id="66588" name="Line 23"/>
            <p:cNvSpPr>
              <a:spLocks noChangeShapeType="1"/>
            </p:cNvSpPr>
            <p:nvPr/>
          </p:nvSpPr>
          <p:spPr bwMode="auto">
            <a:xfrm>
              <a:off x="971550" y="2934933"/>
              <a:ext cx="0" cy="217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9" name="Line 24"/>
            <p:cNvSpPr>
              <a:spLocks noChangeShapeType="1"/>
            </p:cNvSpPr>
            <p:nvPr/>
          </p:nvSpPr>
          <p:spPr bwMode="auto">
            <a:xfrm>
              <a:off x="1398588" y="2946046"/>
              <a:ext cx="0" cy="2174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9"/>
          <p:cNvGrpSpPr>
            <a:grpSpLocks/>
          </p:cNvGrpSpPr>
          <p:nvPr/>
        </p:nvGrpSpPr>
        <p:grpSpPr bwMode="auto">
          <a:xfrm>
            <a:off x="6483350" y="2874963"/>
            <a:ext cx="427038" cy="228600"/>
            <a:chOff x="6483350" y="2874608"/>
            <a:chExt cx="427038" cy="228600"/>
          </a:xfrm>
        </p:grpSpPr>
        <p:sp>
          <p:nvSpPr>
            <p:cNvPr id="66586" name="Line 25"/>
            <p:cNvSpPr>
              <a:spLocks noChangeShapeType="1"/>
            </p:cNvSpPr>
            <p:nvPr/>
          </p:nvSpPr>
          <p:spPr bwMode="auto">
            <a:xfrm>
              <a:off x="6483350" y="2874608"/>
              <a:ext cx="0" cy="217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7" name="Line 26"/>
            <p:cNvSpPr>
              <a:spLocks noChangeShapeType="1"/>
            </p:cNvSpPr>
            <p:nvPr/>
          </p:nvSpPr>
          <p:spPr bwMode="auto">
            <a:xfrm>
              <a:off x="6910388" y="2885721"/>
              <a:ext cx="0" cy="2174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组合 28"/>
          <p:cNvGrpSpPr>
            <a:grpSpLocks/>
          </p:cNvGrpSpPr>
          <p:nvPr/>
        </p:nvGrpSpPr>
        <p:grpSpPr bwMode="auto">
          <a:xfrm>
            <a:off x="3784600" y="2908300"/>
            <a:ext cx="427038" cy="288925"/>
            <a:chOff x="3784600" y="2930171"/>
            <a:chExt cx="427038" cy="228600"/>
          </a:xfrm>
        </p:grpSpPr>
        <p:sp>
          <p:nvSpPr>
            <p:cNvPr id="66584" name="Line 27"/>
            <p:cNvSpPr>
              <a:spLocks noChangeShapeType="1"/>
            </p:cNvSpPr>
            <p:nvPr/>
          </p:nvSpPr>
          <p:spPr bwMode="auto">
            <a:xfrm>
              <a:off x="3784600" y="2930171"/>
              <a:ext cx="0" cy="2174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585" name="Line 28"/>
            <p:cNvSpPr>
              <a:spLocks noChangeShapeType="1"/>
            </p:cNvSpPr>
            <p:nvPr/>
          </p:nvSpPr>
          <p:spPr bwMode="auto">
            <a:xfrm>
              <a:off x="4211638" y="2941283"/>
              <a:ext cx="0" cy="217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10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1"/>
          <p:cNvSpPr>
            <a:spLocks noChangeArrowheads="1"/>
          </p:cNvSpPr>
          <p:nvPr/>
        </p:nvSpPr>
        <p:spPr bwMode="auto">
          <a:xfrm rot="2010851">
            <a:off x="7462838" y="111125"/>
            <a:ext cx="1584325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aphicFrame>
        <p:nvGraphicFramePr>
          <p:cNvPr id="33" name="Object 2"/>
          <p:cNvGraphicFramePr>
            <a:graphicFrameLocks noGrp="1" noChangeAspect="1"/>
          </p:cNvGraphicFramePr>
          <p:nvPr/>
        </p:nvGraphicFramePr>
        <p:xfrm>
          <a:off x="3271838" y="2565400"/>
          <a:ext cx="3224212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3" r:id="rId3" imgW="15504762" imgH="11682540" progId="Photoshop.Image.8">
                  <p:embed/>
                </p:oleObj>
              </mc:Choice>
              <mc:Fallback>
                <p:oleObj r:id="rId3" imgW="15504762" imgH="11682540" progId="Photoshop.Image.8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8" y="2565400"/>
                        <a:ext cx="3224212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-112713" y="541338"/>
          <a:ext cx="3224213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4" r:id="rId5" imgW="15504762" imgH="11682540" progId="Photoshop.Image.8">
                  <p:embed/>
                </p:oleObj>
              </mc:Choice>
              <mc:Fallback>
                <p:oleObj r:id="rId5" imgW="15504762" imgH="11682540" progId="Photoshop.Image.8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2713" y="541338"/>
                        <a:ext cx="3224213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44513" y="904875"/>
          <a:ext cx="6111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5" r:id="rId6" imgW="3060317" imgH="1688889" progId="Photoshop.Image.8">
                  <p:embed/>
                </p:oleObj>
              </mc:Choice>
              <mc:Fallback>
                <p:oleObj r:id="rId6" imgW="3060317" imgH="1688889" progId="Photoshop.Image.8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904875"/>
                        <a:ext cx="61118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847850" y="874713"/>
          <a:ext cx="6413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6" r:id="rId8" imgW="3212698" imgH="1841270" progId="Photoshop.Image.8">
                  <p:embed/>
                </p:oleObj>
              </mc:Choice>
              <mc:Fallback>
                <p:oleObj r:id="rId8" imgW="3212698" imgH="1841270" progId="Photoshop.Image.8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874713"/>
                        <a:ext cx="64135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44513" y="2033588"/>
          <a:ext cx="67945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7" r:id="rId10" imgW="3403175" imgH="3136508" progId="Photoshop.Image.8">
                  <p:embed/>
                </p:oleObj>
              </mc:Choice>
              <mc:Fallback>
                <p:oleObj r:id="rId10" imgW="3403175" imgH="3136508" progId="Photoshop.Image.8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2033588"/>
                        <a:ext cx="67945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6"/>
          <p:cNvGraphicFramePr>
            <a:graphicFrameLocks noChangeAspect="1"/>
          </p:cNvGraphicFramePr>
          <p:nvPr/>
        </p:nvGraphicFramePr>
        <p:xfrm>
          <a:off x="1120775" y="3076575"/>
          <a:ext cx="1697038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8" r:id="rId12" imgW="8342857" imgH="7974603" progId="Photoshop.Image.8">
                  <p:embed/>
                </p:oleObj>
              </mc:Choice>
              <mc:Fallback>
                <p:oleObj r:id="rId12" imgW="8342857" imgH="7974603" progId="Photoshop.Imag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775" y="3076575"/>
                        <a:ext cx="1697038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7"/>
          <p:cNvGraphicFramePr>
            <a:graphicFrameLocks noChangeAspect="1"/>
          </p:cNvGraphicFramePr>
          <p:nvPr/>
        </p:nvGraphicFramePr>
        <p:xfrm>
          <a:off x="5992813" y="260350"/>
          <a:ext cx="2811462" cy="235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9" r:id="rId14" imgW="14171429" imgH="11873016" progId="Photoshop.Image.8">
                  <p:embed/>
                </p:oleObj>
              </mc:Choice>
              <mc:Fallback>
                <p:oleObj r:id="rId14" imgW="14171429" imgH="11873016" progId="Photoshop.Image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2813" y="260350"/>
                        <a:ext cx="2811462" cy="235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8"/>
          <p:cNvGraphicFramePr>
            <a:graphicFrameLocks noChangeAspect="1"/>
          </p:cNvGraphicFramePr>
          <p:nvPr/>
        </p:nvGraphicFramePr>
        <p:xfrm>
          <a:off x="6105525" y="596900"/>
          <a:ext cx="1042988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0" r:id="rId16" imgW="5269841" imgH="2819048" progId="Photoshop.Image.8">
                  <p:embed/>
                </p:oleObj>
              </mc:Choice>
              <mc:Fallback>
                <p:oleObj r:id="rId16" imgW="5269841" imgH="2819048" progId="Photoshop.Image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5525" y="596900"/>
                        <a:ext cx="1042988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9"/>
          <p:cNvGraphicFramePr>
            <a:graphicFrameLocks noChangeAspect="1"/>
          </p:cNvGraphicFramePr>
          <p:nvPr/>
        </p:nvGraphicFramePr>
        <p:xfrm>
          <a:off x="7580313" y="596900"/>
          <a:ext cx="6985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1" r:id="rId18" imgW="3542857" imgH="2946032" progId="Photoshop.Image.8">
                  <p:embed/>
                </p:oleObj>
              </mc:Choice>
              <mc:Fallback>
                <p:oleObj r:id="rId18" imgW="3542857" imgH="2946032" progId="Photoshop.Image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0313" y="596900"/>
                        <a:ext cx="6985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0"/>
          <p:cNvGraphicFramePr>
            <a:graphicFrameLocks noChangeAspect="1"/>
          </p:cNvGraphicFramePr>
          <p:nvPr/>
        </p:nvGraphicFramePr>
        <p:xfrm>
          <a:off x="6094413" y="1893888"/>
          <a:ext cx="105410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2" r:id="rId20" imgW="5320635" imgH="3453968" progId="Photoshop.Image.8">
                  <p:embed/>
                </p:oleObj>
              </mc:Choice>
              <mc:Fallback>
                <p:oleObj r:id="rId20" imgW="5320635" imgH="3453968" progId="Photoshop.Image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413" y="1893888"/>
                        <a:ext cx="1054100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1"/>
          <p:cNvGraphicFramePr>
            <a:graphicFrameLocks noChangeAspect="1"/>
          </p:cNvGraphicFramePr>
          <p:nvPr/>
        </p:nvGraphicFramePr>
        <p:xfrm>
          <a:off x="1192213" y="3278188"/>
          <a:ext cx="7302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3" r:id="rId22" imgW="3695238" imgH="4279365" progId="Photoshop.Image.8">
                  <p:embed/>
                </p:oleObj>
              </mc:Choice>
              <mc:Fallback>
                <p:oleObj r:id="rId22" imgW="3695238" imgH="4279365" progId="Photoshop.Image.8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213" y="3278188"/>
                        <a:ext cx="73025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6715125" y="2325688"/>
          <a:ext cx="1793875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4" r:id="rId24" imgW="9041270" imgH="8723810" progId="Photoshop.Image.8">
                  <p:embed/>
                </p:oleObj>
              </mc:Choice>
              <mc:Fallback>
                <p:oleObj r:id="rId24" imgW="9041270" imgH="8723810" progId="Photoshop.Image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2325688"/>
                        <a:ext cx="1793875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3"/>
          <p:cNvGraphicFramePr>
            <a:graphicFrameLocks noChangeAspect="1"/>
          </p:cNvGraphicFramePr>
          <p:nvPr/>
        </p:nvGraphicFramePr>
        <p:xfrm>
          <a:off x="7299325" y="2541588"/>
          <a:ext cx="10731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5" r:id="rId26" imgW="5409524" imgH="5155556" progId="Photoshop.Image.8">
                  <p:embed/>
                </p:oleObj>
              </mc:Choice>
              <mc:Fallback>
                <p:oleObj r:id="rId26" imgW="5409524" imgH="5155556" progId="Photoshop.Image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9325" y="2541588"/>
                        <a:ext cx="107315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00" name="Rectangle 20"/>
          <p:cNvSpPr>
            <a:spLocks noChangeArrowheads="1"/>
          </p:cNvSpPr>
          <p:nvPr/>
        </p:nvSpPr>
        <p:spPr bwMode="auto">
          <a:xfrm rot="-1375929">
            <a:off x="-468313" y="476250"/>
            <a:ext cx="1584326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67601" name="Rectangle 21"/>
          <p:cNvSpPr>
            <a:spLocks noChangeArrowheads="1"/>
          </p:cNvSpPr>
          <p:nvPr/>
        </p:nvSpPr>
        <p:spPr bwMode="auto">
          <a:xfrm rot="2010851">
            <a:off x="7462838" y="111125"/>
            <a:ext cx="1584325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aphicFrame>
        <p:nvGraphicFramePr>
          <p:cNvPr id="49" name="Object 15"/>
          <p:cNvGraphicFramePr>
            <a:graphicFrameLocks noChangeAspect="1"/>
          </p:cNvGraphicFramePr>
          <p:nvPr/>
        </p:nvGraphicFramePr>
        <p:xfrm>
          <a:off x="3924300" y="3235325"/>
          <a:ext cx="5540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6" r:id="rId28" imgW="2780952" imgH="2742857" progId="Photoshop.Image.8">
                  <p:embed/>
                </p:oleObj>
              </mc:Choice>
              <mc:Fallback>
                <p:oleObj r:id="rId28" imgW="2780952" imgH="2742857" progId="Photoshop.Image.8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235325"/>
                        <a:ext cx="5540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6"/>
          <p:cNvGraphicFramePr>
            <a:graphicFrameLocks noChangeAspect="1"/>
          </p:cNvGraphicFramePr>
          <p:nvPr/>
        </p:nvGraphicFramePr>
        <p:xfrm>
          <a:off x="5907088" y="3251200"/>
          <a:ext cx="5365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7" r:id="rId30" imgW="2679365" imgH="2793651" progId="Photoshop.Image.8">
                  <p:embed/>
                </p:oleObj>
              </mc:Choice>
              <mc:Fallback>
                <p:oleObj r:id="rId30" imgW="2679365" imgH="2793651" progId="Photoshop.Image.8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7088" y="3251200"/>
                        <a:ext cx="5365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7"/>
          <p:cNvGraphicFramePr>
            <a:graphicFrameLocks noChangeAspect="1"/>
          </p:cNvGraphicFramePr>
          <p:nvPr/>
        </p:nvGraphicFramePr>
        <p:xfrm>
          <a:off x="3924300" y="4692650"/>
          <a:ext cx="561975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8" r:id="rId32" imgW="2819048" imgH="1536508" progId="Photoshop.Image.8">
                  <p:embed/>
                </p:oleObj>
              </mc:Choice>
              <mc:Fallback>
                <p:oleObj r:id="rId32" imgW="2819048" imgH="1536508" progId="Photoshop.Image.8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692650"/>
                        <a:ext cx="561975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8"/>
          <p:cNvGraphicFramePr>
            <a:graphicFrameLocks noChangeAspect="1"/>
          </p:cNvGraphicFramePr>
          <p:nvPr/>
        </p:nvGraphicFramePr>
        <p:xfrm>
          <a:off x="4702175" y="5026025"/>
          <a:ext cx="1814513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9" r:id="rId34" imgW="7285714" imgH="6028571" progId="Photoshop.Image.8">
                  <p:embed/>
                </p:oleObj>
              </mc:Choice>
              <mc:Fallback>
                <p:oleObj r:id="rId34" imgW="7285714" imgH="6028571" progId="Photoshop.Image.8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175" y="5026025"/>
                        <a:ext cx="1814513" cy="150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9"/>
          <p:cNvGraphicFramePr>
            <a:graphicFrameLocks noChangeAspect="1"/>
          </p:cNvGraphicFramePr>
          <p:nvPr/>
        </p:nvGraphicFramePr>
        <p:xfrm>
          <a:off x="5392738" y="6021388"/>
          <a:ext cx="5794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0" r:id="rId36" imgW="3200000" imgH="2768254" progId="Photoshop.Image.8">
                  <p:embed/>
                </p:oleObj>
              </mc:Choice>
              <mc:Fallback>
                <p:oleObj r:id="rId36" imgW="3200000" imgH="2768254" progId="Photoshop.Image.8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2738" y="6021388"/>
                        <a:ext cx="57943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348038" y="4076700"/>
            <a:ext cx="3529012" cy="1504950"/>
            <a:chOff x="2913" y="2069"/>
            <a:chExt cx="2223" cy="948"/>
          </a:xfrm>
        </p:grpSpPr>
        <p:sp>
          <p:nvSpPr>
            <p:cNvPr id="67611" name="Rectangle 24"/>
            <p:cNvSpPr>
              <a:spLocks noChangeArrowheads="1"/>
            </p:cNvSpPr>
            <p:nvPr/>
          </p:nvSpPr>
          <p:spPr bwMode="auto">
            <a:xfrm>
              <a:off x="4002" y="2069"/>
              <a:ext cx="1134" cy="5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67612" name="Rectangle 26"/>
            <p:cNvSpPr>
              <a:spLocks noChangeArrowheads="1"/>
            </p:cNvSpPr>
            <p:nvPr/>
          </p:nvSpPr>
          <p:spPr bwMode="auto">
            <a:xfrm rot="1708012">
              <a:off x="2913" y="2608"/>
              <a:ext cx="817" cy="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  <p:sp>
        <p:nvSpPr>
          <p:cNvPr id="57" name="Text Box 39"/>
          <p:cNvSpPr txBox="1">
            <a:spLocks noChangeArrowheads="1"/>
          </p:cNvSpPr>
          <p:nvPr/>
        </p:nvSpPr>
        <p:spPr bwMode="auto">
          <a:xfrm>
            <a:off x="5076825" y="3789363"/>
            <a:ext cx="2016125" cy="633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1600"/>
              <a:t>H perpendicular plane</a:t>
            </a:r>
          </a:p>
          <a:p>
            <a:pPr eaLnBrk="1" hangingPunct="1">
              <a:buFontTx/>
              <a:buNone/>
            </a:pPr>
            <a:r>
              <a:rPr lang="zh-CN" altLang="en-US" sz="1600"/>
              <a:t>铅垂面</a:t>
            </a:r>
            <a:endParaRPr lang="en-US" altLang="zh-CN" sz="1600"/>
          </a:p>
        </p:txBody>
      </p:sp>
      <p:sp>
        <p:nvSpPr>
          <p:cNvPr id="67609" name="Rectangle 20"/>
          <p:cNvSpPr>
            <a:spLocks noChangeArrowheads="1"/>
          </p:cNvSpPr>
          <p:nvPr/>
        </p:nvSpPr>
        <p:spPr bwMode="auto">
          <a:xfrm rot="-1375929">
            <a:off x="2921000" y="2492375"/>
            <a:ext cx="1584325" cy="720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67610" name="Text Box 36"/>
          <p:cNvSpPr txBox="1">
            <a:spLocks noChangeArrowheads="1"/>
          </p:cNvSpPr>
          <p:nvPr/>
        </p:nvSpPr>
        <p:spPr bwMode="auto">
          <a:xfrm>
            <a:off x="0" y="0"/>
            <a:ext cx="66595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/>
              <a:t>2) </a:t>
            </a:r>
            <a:r>
              <a:rPr lang="zh-CN" altLang="en-US" sz="2000"/>
              <a:t>投影面垂直面</a:t>
            </a:r>
            <a:r>
              <a:rPr lang="en-US" altLang="zh-CN" sz="2000"/>
              <a:t>Planes perpendicular to a projection plane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2349500"/>
            <a:ext cx="8388350" cy="4114800"/>
          </a:xfrm>
        </p:spPr>
        <p:txBody>
          <a:bodyPr/>
          <a:lstStyle/>
          <a:p>
            <a:pPr eaLnBrk="1" hangingPunct="1"/>
            <a:r>
              <a:rPr lang="zh-CN" altLang="en-US" sz="2800" b="1"/>
              <a:t>用画图的方法分析和解决空间问题。</a:t>
            </a:r>
            <a:r>
              <a:rPr lang="en-US" altLang="zh-CN" sz="2800" b="1"/>
              <a:t>Descriptive geometry</a:t>
            </a:r>
            <a:r>
              <a:rPr lang="en-US" altLang="zh-CN" sz="2800"/>
              <a:t> - the science of analyzing and solving space distances and relationships using graphics. </a:t>
            </a:r>
          </a:p>
          <a:p>
            <a:pPr eaLnBrk="1" hangingPunct="1"/>
            <a:r>
              <a:rPr lang="zh-CN" altLang="en-US" sz="2800"/>
              <a:t>画法几何是工程图的理论基础 </a:t>
            </a:r>
            <a:r>
              <a:rPr lang="en-US" altLang="zh-CN" sz="2800"/>
              <a:t>Descriptive geometry is the theoretical basis of Engineering drawing.</a:t>
            </a:r>
          </a:p>
          <a:p>
            <a:pPr eaLnBrk="1" hangingPunct="1"/>
            <a:r>
              <a:rPr lang="zh-CN" altLang="en-US" sz="2800"/>
              <a:t>工程图是工程师的语言 </a:t>
            </a:r>
            <a:r>
              <a:rPr lang="en-US" altLang="zh-CN" sz="2800"/>
              <a:t>Engineering drawing is the language of an engineer.</a:t>
            </a:r>
          </a:p>
        </p:txBody>
      </p:sp>
      <p:sp>
        <p:nvSpPr>
          <p:cNvPr id="14339" name="Rectangle 5"/>
          <p:cNvSpPr>
            <a:spLocks noGrp="1" noChangeArrowheads="1"/>
          </p:cNvSpPr>
          <p:nvPr>
            <p:ph type="title"/>
          </p:nvPr>
        </p:nvSpPr>
        <p:spPr>
          <a:xfrm>
            <a:off x="827088" y="661988"/>
            <a:ext cx="7772400" cy="809625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画法几何</a:t>
            </a:r>
            <a:r>
              <a:rPr lang="en-US" altLang="zh-CN" b="1"/>
              <a:t>Descriptive geometry</a:t>
            </a:r>
            <a:r>
              <a:rPr lang="en-US" altLang="zh-CN"/>
              <a:t> </a:t>
            </a:r>
          </a:p>
        </p:txBody>
      </p:sp>
      <p:sp>
        <p:nvSpPr>
          <p:cNvPr id="14340" name="AutoShape 6"/>
          <p:cNvSpPr>
            <a:spLocks noChangeArrowheads="1"/>
          </p:cNvSpPr>
          <p:nvPr/>
        </p:nvSpPr>
        <p:spPr bwMode="auto">
          <a:xfrm>
            <a:off x="0" y="1700213"/>
            <a:ext cx="1692275" cy="576262"/>
          </a:xfrm>
          <a:prstGeom prst="wedgeRoundRectCallout">
            <a:avLst>
              <a:gd name="adj1" fmla="val 32176"/>
              <a:gd name="adj2" fmla="val -129889"/>
              <a:gd name="adj3" fmla="val 16667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/>
              <a:t>Drawing</a:t>
            </a: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1763713" y="1700213"/>
            <a:ext cx="1692275" cy="576262"/>
          </a:xfrm>
          <a:prstGeom prst="wedgeRoundRectCallout">
            <a:avLst>
              <a:gd name="adj1" fmla="val -35273"/>
              <a:gd name="adj2" fmla="val -116667"/>
              <a:gd name="adj3" fmla="val 16667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/>
              <a:t>Method</a:t>
            </a:r>
          </a:p>
        </p:txBody>
      </p:sp>
      <p:sp>
        <p:nvSpPr>
          <p:cNvPr id="14342" name="AutoShape 8"/>
          <p:cNvSpPr>
            <a:spLocks noChangeArrowheads="1"/>
          </p:cNvSpPr>
          <p:nvPr/>
        </p:nvSpPr>
        <p:spPr bwMode="auto">
          <a:xfrm>
            <a:off x="900113" y="0"/>
            <a:ext cx="1908175" cy="576263"/>
          </a:xfrm>
          <a:prstGeom prst="wedgeRoundRectCallout">
            <a:avLst>
              <a:gd name="adj1" fmla="val 30116"/>
              <a:gd name="adj2" fmla="val 82505"/>
              <a:gd name="adj3" fmla="val 16667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/>
              <a:t>How many</a:t>
            </a:r>
          </a:p>
        </p:txBody>
      </p:sp>
      <p:sp>
        <p:nvSpPr>
          <p:cNvPr id="14343" name="AutoShape 9"/>
          <p:cNvSpPr>
            <a:spLocks noChangeArrowheads="1"/>
          </p:cNvSpPr>
          <p:nvPr/>
        </p:nvSpPr>
        <p:spPr bwMode="auto">
          <a:xfrm>
            <a:off x="3492500" y="0"/>
            <a:ext cx="1692275" cy="576263"/>
          </a:xfrm>
          <a:prstGeom prst="wedgeRoundRectCallout">
            <a:avLst>
              <a:gd name="adj1" fmla="val -71199"/>
              <a:gd name="adj2" fmla="val 92148"/>
              <a:gd name="adj3" fmla="val 16667"/>
            </a:avLst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/>
              <a:t>What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0" name="Object 6"/>
          <p:cNvGraphicFramePr>
            <a:graphicFrameLocks noChangeAspect="1"/>
          </p:cNvGraphicFramePr>
          <p:nvPr/>
        </p:nvGraphicFramePr>
        <p:xfrm>
          <a:off x="4202113" y="3232150"/>
          <a:ext cx="1911350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9" r:id="rId3" imgW="9333333" imgH="9219048" progId="Photoshop.Image.8">
                  <p:embed/>
                </p:oleObj>
              </mc:Choice>
              <mc:Fallback>
                <p:oleObj r:id="rId3" imgW="9333333" imgH="9219048" progId="Photoshop.Imag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2113" y="3232150"/>
                        <a:ext cx="1911350" cy="188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905125" y="1347788"/>
          <a:ext cx="104298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0" r:id="rId5" imgW="5269841" imgH="2679365" progId="Photoshop.Image.8">
                  <p:embed/>
                </p:oleObj>
              </mc:Choice>
              <mc:Fallback>
                <p:oleObj r:id="rId5" imgW="5269841" imgH="2679365" progId="Photoshop.Image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1347788"/>
                        <a:ext cx="1042988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027613" y="1354138"/>
          <a:ext cx="925512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1" r:id="rId7" imgW="4660317" imgH="2755556" progId="Photoshop.Image.8">
                  <p:embed/>
                </p:oleObj>
              </mc:Choice>
              <mc:Fallback>
                <p:oleObj r:id="rId7" imgW="4660317" imgH="2755556" progId="Photoshop.Image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7613" y="1354138"/>
                        <a:ext cx="925512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/>
          </p:cNvGraphicFramePr>
          <p:nvPr/>
        </p:nvGraphicFramePr>
        <p:xfrm>
          <a:off x="4562475" y="3851275"/>
          <a:ext cx="10763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2" r:id="rId9" imgW="5180952" imgH="3784127" progId="Photoshop.Image.8">
                  <p:embed/>
                </p:oleObj>
              </mc:Choice>
              <mc:Fallback>
                <p:oleObj r:id="rId9" imgW="5180952" imgH="3784127" progId="Photoshop.Image.8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2475" y="3851275"/>
                        <a:ext cx="10763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2933700" y="2894013"/>
          <a:ext cx="10033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3" r:id="rId11" imgW="5079365" imgH="2869841" progId="Photoshop.Image.8">
                  <p:embed/>
                </p:oleObj>
              </mc:Choice>
              <mc:Fallback>
                <p:oleObj r:id="rId11" imgW="5079365" imgH="2869841" progId="Photoshop.Image.8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2894013"/>
                        <a:ext cx="1003300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38"/>
          <p:cNvSpPr txBox="1">
            <a:spLocks noChangeArrowheads="1"/>
          </p:cNvSpPr>
          <p:nvPr/>
        </p:nvSpPr>
        <p:spPr bwMode="auto">
          <a:xfrm>
            <a:off x="250825" y="333375"/>
            <a:ext cx="8893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/>
              <a:t>3) </a:t>
            </a:r>
            <a:r>
              <a:rPr lang="zh-CN" altLang="en-US" sz="2400"/>
              <a:t>一般位置平面  </a:t>
            </a:r>
            <a:r>
              <a:rPr lang="en-US" altLang="zh-CN" sz="2400"/>
              <a:t>General-position plane</a:t>
            </a:r>
            <a:r>
              <a:rPr lang="zh-CN" altLang="en-US" sz="2400"/>
              <a:t>（</a:t>
            </a:r>
            <a:r>
              <a:rPr lang="en-US" altLang="zh-CN" sz="2400"/>
              <a:t>oblique face)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3203575" y="1341438"/>
            <a:ext cx="3240088" cy="2082800"/>
            <a:chOff x="612" y="1389"/>
            <a:chExt cx="2041" cy="1312"/>
          </a:xfrm>
        </p:grpSpPr>
        <p:graphicFrame>
          <p:nvGraphicFramePr>
            <p:cNvPr id="68617" name="Object 10"/>
            <p:cNvGraphicFramePr>
              <a:graphicFrameLocks noChangeAspect="1"/>
            </p:cNvGraphicFramePr>
            <p:nvPr/>
          </p:nvGraphicFramePr>
          <p:xfrm>
            <a:off x="612" y="1389"/>
            <a:ext cx="1879" cy="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54" r:id="rId13" imgW="14577778" imgH="10184127" progId="Photoshop.Image.8">
                    <p:embed/>
                  </p:oleObj>
                </mc:Choice>
                <mc:Fallback>
                  <p:oleObj r:id="rId13" imgW="14577778" imgH="10184127" progId="Photoshop.Image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389"/>
                          <a:ext cx="1879" cy="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618" name="Rectangle 22"/>
            <p:cNvSpPr>
              <a:spLocks noChangeArrowheads="1"/>
            </p:cNvSpPr>
            <p:nvPr/>
          </p:nvSpPr>
          <p:spPr bwMode="auto">
            <a:xfrm>
              <a:off x="1338" y="2069"/>
              <a:ext cx="1315" cy="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42950" y="811213"/>
            <a:ext cx="3829050" cy="882650"/>
            <a:chOff x="0" y="0"/>
            <a:chExt cx="2412" cy="556"/>
          </a:xfrm>
        </p:grpSpPr>
        <p:sp>
          <p:nvSpPr>
            <p:cNvPr id="69726" name="Freeform 4"/>
            <p:cNvSpPr>
              <a:spLocks/>
            </p:cNvSpPr>
            <p:nvPr/>
          </p:nvSpPr>
          <p:spPr bwMode="auto">
            <a:xfrm>
              <a:off x="540" y="0"/>
              <a:ext cx="1872" cy="1"/>
            </a:xfrm>
            <a:custGeom>
              <a:avLst/>
              <a:gdLst>
                <a:gd name="T0" fmla="*/ 0 w 1872"/>
                <a:gd name="T1" fmla="*/ 0 h 1"/>
                <a:gd name="T2" fmla="*/ 1872 w 1872"/>
                <a:gd name="T3" fmla="*/ 0 h 1"/>
                <a:gd name="T4" fmla="*/ 0 60000 65536"/>
                <a:gd name="T5" fmla="*/ 0 60000 65536"/>
                <a:gd name="T6" fmla="*/ 0 w 1872"/>
                <a:gd name="T7" fmla="*/ 0 h 1"/>
                <a:gd name="T8" fmla="*/ 1872 w 187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72" h="1">
                  <a:moveTo>
                    <a:pt x="0" y="0"/>
                  </a:moveTo>
                  <a:lnTo>
                    <a:pt x="1872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27" name="Freeform 5"/>
            <p:cNvSpPr>
              <a:spLocks/>
            </p:cNvSpPr>
            <p:nvPr/>
          </p:nvSpPr>
          <p:spPr bwMode="auto">
            <a:xfrm>
              <a:off x="0" y="555"/>
              <a:ext cx="2251" cy="1"/>
            </a:xfrm>
            <a:custGeom>
              <a:avLst/>
              <a:gdLst>
                <a:gd name="T0" fmla="*/ 0 w 2251"/>
                <a:gd name="T1" fmla="*/ 0 h 1"/>
                <a:gd name="T2" fmla="*/ 2251 w 2251"/>
                <a:gd name="T3" fmla="*/ 0 h 1"/>
                <a:gd name="T4" fmla="*/ 0 60000 65536"/>
                <a:gd name="T5" fmla="*/ 0 60000 65536"/>
                <a:gd name="T6" fmla="*/ 0 w 2251"/>
                <a:gd name="T7" fmla="*/ 0 h 1"/>
                <a:gd name="T8" fmla="*/ 2251 w 225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251" h="1">
                  <a:moveTo>
                    <a:pt x="0" y="0"/>
                  </a:moveTo>
                  <a:lnTo>
                    <a:pt x="2251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2646363" y="800100"/>
            <a:ext cx="1905000" cy="587375"/>
            <a:chOff x="0" y="0"/>
            <a:chExt cx="1200" cy="370"/>
          </a:xfrm>
        </p:grpSpPr>
        <p:sp>
          <p:nvSpPr>
            <p:cNvPr id="69724" name="Line 7"/>
            <p:cNvSpPr>
              <a:spLocks noChangeShapeType="1"/>
            </p:cNvSpPr>
            <p:nvPr/>
          </p:nvSpPr>
          <p:spPr bwMode="auto">
            <a:xfrm>
              <a:off x="0" y="0"/>
              <a:ext cx="1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25" name="Line 8"/>
            <p:cNvSpPr>
              <a:spLocks noChangeShapeType="1"/>
            </p:cNvSpPr>
            <p:nvPr/>
          </p:nvSpPr>
          <p:spPr bwMode="auto">
            <a:xfrm>
              <a:off x="0" y="370"/>
              <a:ext cx="1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1752600" y="1312863"/>
            <a:ext cx="914400" cy="2133600"/>
            <a:chOff x="0" y="0"/>
            <a:chExt cx="576" cy="1344"/>
          </a:xfrm>
        </p:grpSpPr>
        <p:sp>
          <p:nvSpPr>
            <p:cNvPr id="69722" name="Line 10"/>
            <p:cNvSpPr>
              <a:spLocks noChangeShapeType="1"/>
            </p:cNvSpPr>
            <p:nvPr/>
          </p:nvSpPr>
          <p:spPr bwMode="auto">
            <a:xfrm>
              <a:off x="0" y="0"/>
              <a:ext cx="0" cy="1344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23" name="Line 11"/>
            <p:cNvSpPr>
              <a:spLocks noChangeShapeType="1"/>
            </p:cNvSpPr>
            <p:nvPr/>
          </p:nvSpPr>
          <p:spPr bwMode="auto">
            <a:xfrm>
              <a:off x="576" y="192"/>
              <a:ext cx="0" cy="115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1295400" y="1631950"/>
            <a:ext cx="1371600" cy="1828800"/>
            <a:chOff x="0" y="0"/>
            <a:chExt cx="864" cy="1152"/>
          </a:xfrm>
        </p:grpSpPr>
        <p:sp>
          <p:nvSpPr>
            <p:cNvPr id="69720" name="Line 13"/>
            <p:cNvSpPr>
              <a:spLocks noChangeShapeType="1"/>
            </p:cNvSpPr>
            <p:nvPr/>
          </p:nvSpPr>
          <p:spPr bwMode="auto">
            <a:xfrm>
              <a:off x="0" y="0"/>
              <a:ext cx="0" cy="100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21" name="Line 14"/>
            <p:cNvSpPr>
              <a:spLocks noChangeShapeType="1"/>
            </p:cNvSpPr>
            <p:nvPr/>
          </p:nvSpPr>
          <p:spPr bwMode="auto">
            <a:xfrm>
              <a:off x="864" y="0"/>
              <a:ext cx="0" cy="115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350" name="Freeform 15"/>
          <p:cNvSpPr>
            <a:spLocks/>
          </p:cNvSpPr>
          <p:nvPr/>
        </p:nvSpPr>
        <p:spPr bwMode="auto">
          <a:xfrm>
            <a:off x="817563" y="822325"/>
            <a:ext cx="941387" cy="850900"/>
          </a:xfrm>
          <a:custGeom>
            <a:avLst/>
            <a:gdLst>
              <a:gd name="T0" fmla="*/ 0 w 593"/>
              <a:gd name="T1" fmla="*/ 2147483646 h 536"/>
              <a:gd name="T2" fmla="*/ 0 w 593"/>
              <a:gd name="T3" fmla="*/ 2147483646 h 536"/>
              <a:gd name="T4" fmla="*/ 2147483646 w 593"/>
              <a:gd name="T5" fmla="*/ 2147483646 h 536"/>
              <a:gd name="T6" fmla="*/ 2147483646 w 593"/>
              <a:gd name="T7" fmla="*/ 2147483646 h 536"/>
              <a:gd name="T8" fmla="*/ 2147483646 w 593"/>
              <a:gd name="T9" fmla="*/ 2147483646 h 536"/>
              <a:gd name="T10" fmla="*/ 2147483646 w 593"/>
              <a:gd name="T11" fmla="*/ 2147483646 h 536"/>
              <a:gd name="T12" fmla="*/ 2147483646 w 593"/>
              <a:gd name="T13" fmla="*/ 0 h 536"/>
              <a:gd name="T14" fmla="*/ 0 w 593"/>
              <a:gd name="T15" fmla="*/ 2147483646 h 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93"/>
              <a:gd name="T25" fmla="*/ 0 h 536"/>
              <a:gd name="T26" fmla="*/ 593 w 593"/>
              <a:gd name="T27" fmla="*/ 536 h 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93" h="536">
                <a:moveTo>
                  <a:pt x="0" y="268"/>
                </a:moveTo>
                <a:lnTo>
                  <a:pt x="0" y="536"/>
                </a:lnTo>
                <a:lnTo>
                  <a:pt x="296" y="536"/>
                </a:lnTo>
                <a:lnTo>
                  <a:pt x="296" y="353"/>
                </a:lnTo>
                <a:lnTo>
                  <a:pt x="593" y="339"/>
                </a:lnTo>
                <a:lnTo>
                  <a:pt x="587" y="1"/>
                </a:lnTo>
                <a:lnTo>
                  <a:pt x="465" y="0"/>
                </a:lnTo>
                <a:lnTo>
                  <a:pt x="0" y="268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1" name="Freeform 16"/>
          <p:cNvSpPr>
            <a:spLocks/>
          </p:cNvSpPr>
          <p:nvPr/>
        </p:nvSpPr>
        <p:spPr bwMode="auto">
          <a:xfrm>
            <a:off x="4089400" y="822325"/>
            <a:ext cx="477838" cy="874713"/>
          </a:xfrm>
          <a:custGeom>
            <a:avLst/>
            <a:gdLst>
              <a:gd name="T0" fmla="*/ 2147483646 w 301"/>
              <a:gd name="T1" fmla="*/ 0 h 551"/>
              <a:gd name="T2" fmla="*/ 2147483646 w 301"/>
              <a:gd name="T3" fmla="*/ 2147483646 h 551"/>
              <a:gd name="T4" fmla="*/ 2147483646 w 301"/>
              <a:gd name="T5" fmla="*/ 2147483646 h 551"/>
              <a:gd name="T6" fmla="*/ 2147483646 w 301"/>
              <a:gd name="T7" fmla="*/ 2147483646 h 551"/>
              <a:gd name="T8" fmla="*/ 2147483646 w 301"/>
              <a:gd name="T9" fmla="*/ 2147483646 h 551"/>
              <a:gd name="T10" fmla="*/ 2147483646 w 301"/>
              <a:gd name="T11" fmla="*/ 2147483646 h 551"/>
              <a:gd name="T12" fmla="*/ 0 w 301"/>
              <a:gd name="T13" fmla="*/ 2147483646 h 551"/>
              <a:gd name="T14" fmla="*/ 2147483646 w 301"/>
              <a:gd name="T15" fmla="*/ 0 h 5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1"/>
              <a:gd name="T25" fmla="*/ 0 h 551"/>
              <a:gd name="T26" fmla="*/ 301 w 301"/>
              <a:gd name="T27" fmla="*/ 551 h 5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1" h="551">
                <a:moveTo>
                  <a:pt x="198" y="0"/>
                </a:moveTo>
                <a:lnTo>
                  <a:pt x="301" y="1"/>
                </a:lnTo>
                <a:lnTo>
                  <a:pt x="301" y="357"/>
                </a:lnTo>
                <a:lnTo>
                  <a:pt x="155" y="350"/>
                </a:lnTo>
                <a:lnTo>
                  <a:pt x="141" y="551"/>
                </a:lnTo>
                <a:lnTo>
                  <a:pt x="14" y="551"/>
                </a:lnTo>
                <a:lnTo>
                  <a:pt x="0" y="268"/>
                </a:lnTo>
                <a:lnTo>
                  <a:pt x="19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2" name="Freeform 17"/>
          <p:cNvSpPr>
            <a:spLocks/>
          </p:cNvSpPr>
          <p:nvPr/>
        </p:nvSpPr>
        <p:spPr bwMode="auto">
          <a:xfrm>
            <a:off x="1727200" y="809625"/>
            <a:ext cx="941388" cy="561975"/>
          </a:xfrm>
          <a:custGeom>
            <a:avLst/>
            <a:gdLst>
              <a:gd name="T0" fmla="*/ 2147483646 w 579"/>
              <a:gd name="T1" fmla="*/ 0 h 339"/>
              <a:gd name="T2" fmla="*/ 2147483646 w 579"/>
              <a:gd name="T3" fmla="*/ 0 h 339"/>
              <a:gd name="T4" fmla="*/ 2147483646 w 579"/>
              <a:gd name="T5" fmla="*/ 2147483646 h 339"/>
              <a:gd name="T6" fmla="*/ 0 w 579"/>
              <a:gd name="T7" fmla="*/ 2147483646 h 339"/>
              <a:gd name="T8" fmla="*/ 2147483646 w 579"/>
              <a:gd name="T9" fmla="*/ 0 h 3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9"/>
              <a:gd name="T16" fmla="*/ 0 h 339"/>
              <a:gd name="T17" fmla="*/ 579 w 579"/>
              <a:gd name="T18" fmla="*/ 339 h 3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9" h="339">
                <a:moveTo>
                  <a:pt x="14" y="0"/>
                </a:moveTo>
                <a:lnTo>
                  <a:pt x="579" y="0"/>
                </a:lnTo>
                <a:lnTo>
                  <a:pt x="579" y="339"/>
                </a:lnTo>
                <a:lnTo>
                  <a:pt x="0" y="339"/>
                </a:lnTo>
                <a:lnTo>
                  <a:pt x="14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3" name="Freeform 18"/>
          <p:cNvSpPr>
            <a:spLocks/>
          </p:cNvSpPr>
          <p:nvPr/>
        </p:nvSpPr>
        <p:spPr bwMode="auto">
          <a:xfrm>
            <a:off x="1279525" y="1379538"/>
            <a:ext cx="1397000" cy="292100"/>
          </a:xfrm>
          <a:custGeom>
            <a:avLst/>
            <a:gdLst>
              <a:gd name="T0" fmla="*/ 0 w 880"/>
              <a:gd name="T1" fmla="*/ 0 h 184"/>
              <a:gd name="T2" fmla="*/ 2147483646 w 880"/>
              <a:gd name="T3" fmla="*/ 2147483646 h 184"/>
              <a:gd name="T4" fmla="*/ 2147483646 w 880"/>
              <a:gd name="T5" fmla="*/ 2147483646 h 184"/>
              <a:gd name="T6" fmla="*/ 0 w 880"/>
              <a:gd name="T7" fmla="*/ 2147483646 h 184"/>
              <a:gd name="T8" fmla="*/ 0 w 880"/>
              <a:gd name="T9" fmla="*/ 0 h 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80"/>
              <a:gd name="T16" fmla="*/ 0 h 184"/>
              <a:gd name="T17" fmla="*/ 880 w 880"/>
              <a:gd name="T18" fmla="*/ 184 h 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80" h="184">
                <a:moveTo>
                  <a:pt x="0" y="0"/>
                </a:moveTo>
                <a:lnTo>
                  <a:pt x="880" y="2"/>
                </a:lnTo>
                <a:lnTo>
                  <a:pt x="880" y="184"/>
                </a:lnTo>
                <a:lnTo>
                  <a:pt x="0" y="181"/>
                </a:lnTo>
                <a:lnTo>
                  <a:pt x="0" y="0"/>
                </a:lnTo>
                <a:close/>
              </a:path>
            </a:pathLst>
          </a:custGeom>
          <a:solidFill>
            <a:srgbClr val="00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4" name="Freeform 19"/>
          <p:cNvSpPr>
            <a:spLocks/>
          </p:cNvSpPr>
          <p:nvPr/>
        </p:nvSpPr>
        <p:spPr bwMode="auto">
          <a:xfrm>
            <a:off x="3324225" y="822325"/>
            <a:ext cx="1076325" cy="403225"/>
          </a:xfrm>
          <a:custGeom>
            <a:avLst/>
            <a:gdLst>
              <a:gd name="T0" fmla="*/ 2147483646 w 678"/>
              <a:gd name="T1" fmla="*/ 2147483646 h 254"/>
              <a:gd name="T2" fmla="*/ 2147483646 w 678"/>
              <a:gd name="T3" fmla="*/ 2147483646 h 254"/>
              <a:gd name="T4" fmla="*/ 2147483646 w 678"/>
              <a:gd name="T5" fmla="*/ 0 h 254"/>
              <a:gd name="T6" fmla="*/ 0 w 678"/>
              <a:gd name="T7" fmla="*/ 0 h 254"/>
              <a:gd name="T8" fmla="*/ 2147483646 w 678"/>
              <a:gd name="T9" fmla="*/ 2147483646 h 2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78"/>
              <a:gd name="T16" fmla="*/ 0 h 254"/>
              <a:gd name="T17" fmla="*/ 678 w 678"/>
              <a:gd name="T18" fmla="*/ 254 h 2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78" h="254">
                <a:moveTo>
                  <a:pt x="184" y="254"/>
                </a:moveTo>
                <a:lnTo>
                  <a:pt x="481" y="254"/>
                </a:lnTo>
                <a:lnTo>
                  <a:pt x="678" y="0"/>
                </a:lnTo>
                <a:lnTo>
                  <a:pt x="0" y="0"/>
                </a:lnTo>
                <a:lnTo>
                  <a:pt x="184" y="254"/>
                </a:lnTo>
                <a:close/>
              </a:path>
            </a:pathLst>
          </a:custGeom>
          <a:solidFill>
            <a:srgbClr val="FF00FF"/>
          </a:solidFill>
          <a:ln w="28575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5" name="Freeform 20"/>
          <p:cNvSpPr>
            <a:spLocks/>
          </p:cNvSpPr>
          <p:nvPr/>
        </p:nvSpPr>
        <p:spPr bwMode="auto">
          <a:xfrm>
            <a:off x="814388" y="2279650"/>
            <a:ext cx="695325" cy="1052513"/>
          </a:xfrm>
          <a:custGeom>
            <a:avLst/>
            <a:gdLst>
              <a:gd name="T0" fmla="*/ 0 w 438"/>
              <a:gd name="T1" fmla="*/ 2147483646 h 663"/>
              <a:gd name="T2" fmla="*/ 0 w 438"/>
              <a:gd name="T3" fmla="*/ 2147483646 h 663"/>
              <a:gd name="T4" fmla="*/ 2147483646 w 438"/>
              <a:gd name="T5" fmla="*/ 2147483646 h 663"/>
              <a:gd name="T6" fmla="*/ 2147483646 w 438"/>
              <a:gd name="T7" fmla="*/ 0 h 663"/>
              <a:gd name="T8" fmla="*/ 0 w 438"/>
              <a:gd name="T9" fmla="*/ 2147483646 h 6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8"/>
              <a:gd name="T16" fmla="*/ 0 h 663"/>
              <a:gd name="T17" fmla="*/ 438 w 438"/>
              <a:gd name="T18" fmla="*/ 663 h 6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8" h="663">
                <a:moveTo>
                  <a:pt x="0" y="211"/>
                </a:moveTo>
                <a:lnTo>
                  <a:pt x="0" y="465"/>
                </a:lnTo>
                <a:lnTo>
                  <a:pt x="438" y="663"/>
                </a:lnTo>
                <a:lnTo>
                  <a:pt x="438" y="0"/>
                </a:lnTo>
                <a:lnTo>
                  <a:pt x="0" y="211"/>
                </a:lnTo>
                <a:close/>
              </a:path>
            </a:pathLst>
          </a:custGeom>
          <a:solidFill>
            <a:srgbClr val="FF00FF"/>
          </a:solidFill>
          <a:ln w="28575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9644" name="Group 20"/>
          <p:cNvGrpSpPr>
            <a:grpSpLocks/>
          </p:cNvGrpSpPr>
          <p:nvPr/>
        </p:nvGrpSpPr>
        <p:grpSpPr bwMode="auto">
          <a:xfrm>
            <a:off x="684213" y="723900"/>
            <a:ext cx="3886200" cy="2767013"/>
            <a:chOff x="0" y="0"/>
            <a:chExt cx="2448" cy="1743"/>
          </a:xfrm>
        </p:grpSpPr>
        <p:grpSp>
          <p:nvGrpSpPr>
            <p:cNvPr id="69672" name="Group 21"/>
            <p:cNvGrpSpPr>
              <a:grpSpLocks/>
            </p:cNvGrpSpPr>
            <p:nvPr/>
          </p:nvGrpSpPr>
          <p:grpSpPr bwMode="auto">
            <a:xfrm>
              <a:off x="728" y="59"/>
              <a:ext cx="323" cy="553"/>
              <a:chOff x="0" y="0"/>
              <a:chExt cx="609" cy="1036"/>
            </a:xfrm>
          </p:grpSpPr>
          <p:sp>
            <p:nvSpPr>
              <p:cNvPr id="69715" name="Line 23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716" name="Freeform 24"/>
              <p:cNvSpPr>
                <a:spLocks/>
              </p:cNvSpPr>
              <p:nvPr/>
            </p:nvSpPr>
            <p:spPr bwMode="auto">
              <a:xfrm>
                <a:off x="0" y="244"/>
                <a:ext cx="609" cy="1"/>
              </a:xfrm>
              <a:custGeom>
                <a:avLst/>
                <a:gdLst>
                  <a:gd name="T0" fmla="*/ 0 w 678"/>
                  <a:gd name="T1" fmla="*/ 0 h 1"/>
                  <a:gd name="T2" fmla="*/ 287 w 678"/>
                  <a:gd name="T3" fmla="*/ 0 h 1"/>
                  <a:gd name="T4" fmla="*/ 0 60000 65536"/>
                  <a:gd name="T5" fmla="*/ 0 60000 65536"/>
                  <a:gd name="T6" fmla="*/ 0 w 678"/>
                  <a:gd name="T7" fmla="*/ 0 h 1"/>
                  <a:gd name="T8" fmla="*/ 678 w 67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78" h="1">
                    <a:moveTo>
                      <a:pt x="0" y="0"/>
                    </a:moveTo>
                    <a:lnTo>
                      <a:pt x="678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717" name="Line 25"/>
              <p:cNvSpPr>
                <a:spLocks noChangeShapeType="1"/>
              </p:cNvSpPr>
              <p:nvPr/>
            </p:nvSpPr>
            <p:spPr bwMode="auto">
              <a:xfrm flipV="1">
                <a:off x="603" y="0"/>
                <a:ext cx="0" cy="2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718" name="Freeform 26"/>
              <p:cNvSpPr>
                <a:spLocks/>
              </p:cNvSpPr>
              <p:nvPr/>
            </p:nvSpPr>
            <p:spPr bwMode="auto">
              <a:xfrm>
                <a:off x="87" y="244"/>
                <a:ext cx="2" cy="792"/>
              </a:xfrm>
              <a:custGeom>
                <a:avLst/>
                <a:gdLst>
                  <a:gd name="T0" fmla="*/ 1 w 3"/>
                  <a:gd name="T1" fmla="*/ 0 h 790"/>
                  <a:gd name="T2" fmla="*/ 0 w 3"/>
                  <a:gd name="T3" fmla="*/ 806 h 790"/>
                  <a:gd name="T4" fmla="*/ 0 60000 65536"/>
                  <a:gd name="T5" fmla="*/ 0 60000 65536"/>
                  <a:gd name="T6" fmla="*/ 0 w 3"/>
                  <a:gd name="T7" fmla="*/ 0 h 790"/>
                  <a:gd name="T8" fmla="*/ 3 w 3"/>
                  <a:gd name="T9" fmla="*/ 790 h 79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" h="790">
                    <a:moveTo>
                      <a:pt x="3" y="0"/>
                    </a:moveTo>
                    <a:lnTo>
                      <a:pt x="0" y="79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719" name="Line 27"/>
              <p:cNvSpPr>
                <a:spLocks noChangeShapeType="1"/>
              </p:cNvSpPr>
              <p:nvPr/>
            </p:nvSpPr>
            <p:spPr bwMode="auto">
              <a:xfrm>
                <a:off x="518" y="239"/>
                <a:ext cx="0" cy="7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9673" name="Line 28"/>
            <p:cNvSpPr>
              <a:spLocks noChangeShapeType="1"/>
            </p:cNvSpPr>
            <p:nvPr/>
          </p:nvSpPr>
          <p:spPr bwMode="auto">
            <a:xfrm>
              <a:off x="0" y="1308"/>
              <a:ext cx="13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4" name="Freeform 29"/>
            <p:cNvSpPr>
              <a:spLocks/>
            </p:cNvSpPr>
            <p:nvPr/>
          </p:nvSpPr>
          <p:spPr bwMode="auto">
            <a:xfrm>
              <a:off x="890" y="23"/>
              <a:ext cx="0" cy="657"/>
            </a:xfrm>
            <a:custGeom>
              <a:avLst/>
              <a:gdLst>
                <a:gd name="T0" fmla="*/ 0 w 1"/>
                <a:gd name="T1" fmla="*/ 0 h 1228"/>
                <a:gd name="T2" fmla="*/ 0 w 1"/>
                <a:gd name="T3" fmla="*/ 9 h 1228"/>
                <a:gd name="T4" fmla="*/ 0 60000 65536"/>
                <a:gd name="T5" fmla="*/ 0 60000 65536"/>
                <a:gd name="T6" fmla="*/ 0 w 1"/>
                <a:gd name="T7" fmla="*/ 0 h 1228"/>
                <a:gd name="T8" fmla="*/ 0 w 1"/>
                <a:gd name="T9" fmla="*/ 1228 h 12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28">
                  <a:moveTo>
                    <a:pt x="0" y="0"/>
                  </a:moveTo>
                  <a:lnTo>
                    <a:pt x="0" y="1228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5" name="Freeform 30"/>
            <p:cNvSpPr>
              <a:spLocks/>
            </p:cNvSpPr>
            <p:nvPr/>
          </p:nvSpPr>
          <p:spPr bwMode="auto">
            <a:xfrm>
              <a:off x="891" y="1138"/>
              <a:ext cx="0" cy="346"/>
            </a:xfrm>
            <a:custGeom>
              <a:avLst/>
              <a:gdLst>
                <a:gd name="T0" fmla="*/ 0 w 1"/>
                <a:gd name="T1" fmla="*/ 0 h 649"/>
                <a:gd name="T2" fmla="*/ 0 w 1"/>
                <a:gd name="T3" fmla="*/ 4 h 649"/>
                <a:gd name="T4" fmla="*/ 0 60000 65536"/>
                <a:gd name="T5" fmla="*/ 0 60000 65536"/>
                <a:gd name="T6" fmla="*/ 0 w 1"/>
                <a:gd name="T7" fmla="*/ 0 h 649"/>
                <a:gd name="T8" fmla="*/ 0 w 1"/>
                <a:gd name="T9" fmla="*/ 649 h 6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49">
                  <a:moveTo>
                    <a:pt x="0" y="0"/>
                  </a:moveTo>
                  <a:lnTo>
                    <a:pt x="0" y="649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6" name="Freeform 31"/>
            <p:cNvSpPr>
              <a:spLocks/>
            </p:cNvSpPr>
            <p:nvPr/>
          </p:nvSpPr>
          <p:spPr bwMode="auto">
            <a:xfrm>
              <a:off x="2001" y="0"/>
              <a:ext cx="1" cy="678"/>
            </a:xfrm>
            <a:custGeom>
              <a:avLst/>
              <a:gdLst>
                <a:gd name="T0" fmla="*/ 0 w 1"/>
                <a:gd name="T1" fmla="*/ 0 h 1016"/>
                <a:gd name="T2" fmla="*/ 0 w 1"/>
                <a:gd name="T3" fmla="*/ 40 h 1016"/>
                <a:gd name="T4" fmla="*/ 0 60000 65536"/>
                <a:gd name="T5" fmla="*/ 0 60000 65536"/>
                <a:gd name="T6" fmla="*/ 0 w 1"/>
                <a:gd name="T7" fmla="*/ 0 h 1016"/>
                <a:gd name="T8" fmla="*/ 1 w 1"/>
                <a:gd name="T9" fmla="*/ 1016 h 101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016">
                  <a:moveTo>
                    <a:pt x="0" y="0"/>
                  </a:moveTo>
                  <a:lnTo>
                    <a:pt x="0" y="1016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7" name="Oval 32"/>
            <p:cNvSpPr>
              <a:spLocks noChangeArrowheads="1"/>
            </p:cNvSpPr>
            <p:nvPr/>
          </p:nvSpPr>
          <p:spPr bwMode="auto">
            <a:xfrm>
              <a:off x="789" y="1218"/>
              <a:ext cx="193" cy="1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endParaRPr lang="zh-CN" altLang="en-US" b="0">
                <a:cs typeface="Times New Roman" panose="02020603050405020304" pitchFamily="18" charset="0"/>
              </a:endParaRPr>
            </a:p>
          </p:txBody>
        </p:sp>
        <p:sp>
          <p:nvSpPr>
            <p:cNvPr id="69678" name="Oval 33"/>
            <p:cNvSpPr>
              <a:spLocks noChangeArrowheads="1"/>
            </p:cNvSpPr>
            <p:nvPr/>
          </p:nvSpPr>
          <p:spPr bwMode="auto">
            <a:xfrm>
              <a:off x="732" y="1167"/>
              <a:ext cx="311" cy="28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endParaRPr lang="zh-CN" altLang="en-US" b="0">
                <a:cs typeface="Times New Roman" panose="02020603050405020304" pitchFamily="18" charset="0"/>
              </a:endParaRPr>
            </a:p>
          </p:txBody>
        </p:sp>
        <p:sp>
          <p:nvSpPr>
            <p:cNvPr id="69679" name="Freeform 34"/>
            <p:cNvSpPr>
              <a:spLocks/>
            </p:cNvSpPr>
            <p:nvPr/>
          </p:nvSpPr>
          <p:spPr bwMode="auto">
            <a:xfrm>
              <a:off x="82" y="325"/>
              <a:ext cx="1" cy="279"/>
            </a:xfrm>
            <a:custGeom>
              <a:avLst/>
              <a:gdLst>
                <a:gd name="T0" fmla="*/ 0 w 1"/>
                <a:gd name="T1" fmla="*/ 0 h 523"/>
                <a:gd name="T2" fmla="*/ 0 w 1"/>
                <a:gd name="T3" fmla="*/ 3 h 523"/>
                <a:gd name="T4" fmla="*/ 0 60000 65536"/>
                <a:gd name="T5" fmla="*/ 0 60000 65536"/>
                <a:gd name="T6" fmla="*/ 0 w 1"/>
                <a:gd name="T7" fmla="*/ 0 h 523"/>
                <a:gd name="T8" fmla="*/ 1 w 1"/>
                <a:gd name="T9" fmla="*/ 523 h 52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3">
                  <a:moveTo>
                    <a:pt x="0" y="0"/>
                  </a:moveTo>
                  <a:lnTo>
                    <a:pt x="0" y="52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0" name="Line 35"/>
            <p:cNvSpPr>
              <a:spLocks noChangeShapeType="1"/>
            </p:cNvSpPr>
            <p:nvPr/>
          </p:nvSpPr>
          <p:spPr bwMode="auto">
            <a:xfrm>
              <a:off x="84" y="603"/>
              <a:ext cx="11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1" name="Line 36"/>
            <p:cNvSpPr>
              <a:spLocks noChangeShapeType="1"/>
            </p:cNvSpPr>
            <p:nvPr/>
          </p:nvSpPr>
          <p:spPr bwMode="auto">
            <a:xfrm flipV="1">
              <a:off x="1262" y="59"/>
              <a:ext cx="0" cy="55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2" name="Freeform 37"/>
            <p:cNvSpPr>
              <a:spLocks/>
            </p:cNvSpPr>
            <p:nvPr/>
          </p:nvSpPr>
          <p:spPr bwMode="auto">
            <a:xfrm>
              <a:off x="520" y="55"/>
              <a:ext cx="747" cy="6"/>
            </a:xfrm>
            <a:custGeom>
              <a:avLst/>
              <a:gdLst>
                <a:gd name="T0" fmla="*/ 747 w 747"/>
                <a:gd name="T1" fmla="*/ 0 h 6"/>
                <a:gd name="T2" fmla="*/ 0 w 747"/>
                <a:gd name="T3" fmla="*/ 6 h 6"/>
                <a:gd name="T4" fmla="*/ 0 60000 65536"/>
                <a:gd name="T5" fmla="*/ 0 60000 65536"/>
                <a:gd name="T6" fmla="*/ 0 w 747"/>
                <a:gd name="T7" fmla="*/ 0 h 6"/>
                <a:gd name="T8" fmla="*/ 747 w 74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7" h="6">
                  <a:moveTo>
                    <a:pt x="747" y="0"/>
                  </a:moveTo>
                  <a:lnTo>
                    <a:pt x="0" y="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3" name="Freeform 38"/>
            <p:cNvSpPr>
              <a:spLocks/>
            </p:cNvSpPr>
            <p:nvPr/>
          </p:nvSpPr>
          <p:spPr bwMode="auto">
            <a:xfrm>
              <a:off x="75" y="61"/>
              <a:ext cx="458" cy="272"/>
            </a:xfrm>
            <a:custGeom>
              <a:avLst/>
              <a:gdLst>
                <a:gd name="T0" fmla="*/ 5 w 864"/>
                <a:gd name="T1" fmla="*/ 0 h 509"/>
                <a:gd name="T2" fmla="*/ 0 w 864"/>
                <a:gd name="T3" fmla="*/ 3 h 509"/>
                <a:gd name="T4" fmla="*/ 0 60000 65536"/>
                <a:gd name="T5" fmla="*/ 0 60000 65536"/>
                <a:gd name="T6" fmla="*/ 0 w 864"/>
                <a:gd name="T7" fmla="*/ 0 h 509"/>
                <a:gd name="T8" fmla="*/ 864 w 864"/>
                <a:gd name="T9" fmla="*/ 509 h 5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64" h="509">
                  <a:moveTo>
                    <a:pt x="864" y="0"/>
                  </a:moveTo>
                  <a:lnTo>
                    <a:pt x="0" y="509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4" name="Freeform 39"/>
            <p:cNvSpPr>
              <a:spLocks/>
            </p:cNvSpPr>
            <p:nvPr/>
          </p:nvSpPr>
          <p:spPr bwMode="auto">
            <a:xfrm>
              <a:off x="674" y="61"/>
              <a:ext cx="0" cy="355"/>
            </a:xfrm>
            <a:custGeom>
              <a:avLst/>
              <a:gdLst>
                <a:gd name="T0" fmla="*/ 0 w 1"/>
                <a:gd name="T1" fmla="*/ 0 h 663"/>
                <a:gd name="T2" fmla="*/ 0 w 1"/>
                <a:gd name="T3" fmla="*/ 5 h 663"/>
                <a:gd name="T4" fmla="*/ 0 60000 65536"/>
                <a:gd name="T5" fmla="*/ 0 60000 65536"/>
                <a:gd name="T6" fmla="*/ 0 w 1"/>
                <a:gd name="T7" fmla="*/ 0 h 663"/>
                <a:gd name="T8" fmla="*/ 0 w 1"/>
                <a:gd name="T9" fmla="*/ 663 h 6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63">
                  <a:moveTo>
                    <a:pt x="0" y="0"/>
                  </a:moveTo>
                  <a:lnTo>
                    <a:pt x="0" y="66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5" name="Freeform 40"/>
            <p:cNvSpPr>
              <a:spLocks/>
            </p:cNvSpPr>
            <p:nvPr/>
          </p:nvSpPr>
          <p:spPr bwMode="auto">
            <a:xfrm>
              <a:off x="382" y="416"/>
              <a:ext cx="0" cy="188"/>
            </a:xfrm>
            <a:custGeom>
              <a:avLst/>
              <a:gdLst>
                <a:gd name="T0" fmla="*/ 0 w 1"/>
                <a:gd name="T1" fmla="*/ 0 h 353"/>
                <a:gd name="T2" fmla="*/ 0 w 1"/>
                <a:gd name="T3" fmla="*/ 2 h 353"/>
                <a:gd name="T4" fmla="*/ 0 60000 65536"/>
                <a:gd name="T5" fmla="*/ 0 60000 65536"/>
                <a:gd name="T6" fmla="*/ 0 w 1"/>
                <a:gd name="T7" fmla="*/ 0 h 353"/>
                <a:gd name="T8" fmla="*/ 0 w 1"/>
                <a:gd name="T9" fmla="*/ 353 h 3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53">
                  <a:moveTo>
                    <a:pt x="0" y="0"/>
                  </a:moveTo>
                  <a:lnTo>
                    <a:pt x="0" y="35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6" name="Freeform 41"/>
            <p:cNvSpPr>
              <a:spLocks/>
            </p:cNvSpPr>
            <p:nvPr/>
          </p:nvSpPr>
          <p:spPr bwMode="auto">
            <a:xfrm>
              <a:off x="382" y="416"/>
              <a:ext cx="880" cy="3"/>
            </a:xfrm>
            <a:custGeom>
              <a:avLst/>
              <a:gdLst>
                <a:gd name="T0" fmla="*/ 0 w 1661"/>
                <a:gd name="T1" fmla="*/ 0 h 6"/>
                <a:gd name="T2" fmla="*/ 11 w 1661"/>
                <a:gd name="T3" fmla="*/ 1 h 6"/>
                <a:gd name="T4" fmla="*/ 0 60000 65536"/>
                <a:gd name="T5" fmla="*/ 0 60000 65536"/>
                <a:gd name="T6" fmla="*/ 0 w 1661"/>
                <a:gd name="T7" fmla="*/ 0 h 6"/>
                <a:gd name="T8" fmla="*/ 1661 w 1661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61" h="6">
                  <a:moveTo>
                    <a:pt x="0" y="0"/>
                  </a:moveTo>
                  <a:lnTo>
                    <a:pt x="1661" y="6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7" name="Freeform 42"/>
            <p:cNvSpPr>
              <a:spLocks/>
            </p:cNvSpPr>
            <p:nvPr/>
          </p:nvSpPr>
          <p:spPr bwMode="auto">
            <a:xfrm>
              <a:off x="1556" y="418"/>
              <a:ext cx="169" cy="1"/>
            </a:xfrm>
            <a:custGeom>
              <a:avLst/>
              <a:gdLst>
                <a:gd name="T0" fmla="*/ 0 w 169"/>
                <a:gd name="T1" fmla="*/ 0 h 1"/>
                <a:gd name="T2" fmla="*/ 169 w 169"/>
                <a:gd name="T3" fmla="*/ 1 h 1"/>
                <a:gd name="T4" fmla="*/ 0 60000 65536"/>
                <a:gd name="T5" fmla="*/ 0 60000 65536"/>
                <a:gd name="T6" fmla="*/ 0 w 169"/>
                <a:gd name="T7" fmla="*/ 0 h 1"/>
                <a:gd name="T8" fmla="*/ 169 w 16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9" h="1">
                  <a:moveTo>
                    <a:pt x="0" y="0"/>
                  </a:moveTo>
                  <a:lnTo>
                    <a:pt x="169" y="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8" name="Freeform 43"/>
            <p:cNvSpPr>
              <a:spLocks/>
            </p:cNvSpPr>
            <p:nvPr/>
          </p:nvSpPr>
          <p:spPr bwMode="auto">
            <a:xfrm>
              <a:off x="1707" y="416"/>
              <a:ext cx="0" cy="195"/>
            </a:xfrm>
            <a:custGeom>
              <a:avLst/>
              <a:gdLst>
                <a:gd name="T0" fmla="*/ 0 w 1"/>
                <a:gd name="T1" fmla="*/ 0 h 367"/>
                <a:gd name="T2" fmla="*/ 0 w 1"/>
                <a:gd name="T3" fmla="*/ 2 h 367"/>
                <a:gd name="T4" fmla="*/ 0 60000 65536"/>
                <a:gd name="T5" fmla="*/ 0 60000 65536"/>
                <a:gd name="T6" fmla="*/ 0 w 1"/>
                <a:gd name="T7" fmla="*/ 0 h 367"/>
                <a:gd name="T8" fmla="*/ 0 w 1"/>
                <a:gd name="T9" fmla="*/ 367 h 3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67">
                  <a:moveTo>
                    <a:pt x="0" y="0"/>
                  </a:moveTo>
                  <a:lnTo>
                    <a:pt x="0" y="367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89" name="Line 44"/>
            <p:cNvSpPr>
              <a:spLocks noChangeShapeType="1"/>
            </p:cNvSpPr>
            <p:nvPr/>
          </p:nvSpPr>
          <p:spPr bwMode="auto">
            <a:xfrm>
              <a:off x="1704" y="612"/>
              <a:ext cx="58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0" name="Freeform 45"/>
            <p:cNvSpPr>
              <a:spLocks/>
            </p:cNvSpPr>
            <p:nvPr/>
          </p:nvSpPr>
          <p:spPr bwMode="auto">
            <a:xfrm>
              <a:off x="2291" y="416"/>
              <a:ext cx="1" cy="207"/>
            </a:xfrm>
            <a:custGeom>
              <a:avLst/>
              <a:gdLst>
                <a:gd name="T0" fmla="*/ 1 w 1"/>
                <a:gd name="T1" fmla="*/ 207 h 207"/>
                <a:gd name="T2" fmla="*/ 0 w 1"/>
                <a:gd name="T3" fmla="*/ 0 h 207"/>
                <a:gd name="T4" fmla="*/ 0 60000 65536"/>
                <a:gd name="T5" fmla="*/ 0 60000 65536"/>
                <a:gd name="T6" fmla="*/ 0 w 1"/>
                <a:gd name="T7" fmla="*/ 0 h 207"/>
                <a:gd name="T8" fmla="*/ 1 w 1"/>
                <a:gd name="T9" fmla="*/ 207 h 20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207">
                  <a:moveTo>
                    <a:pt x="1" y="207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1" name="Freeform 46"/>
            <p:cNvSpPr>
              <a:spLocks/>
            </p:cNvSpPr>
            <p:nvPr/>
          </p:nvSpPr>
          <p:spPr bwMode="auto">
            <a:xfrm>
              <a:off x="2293" y="416"/>
              <a:ext cx="155" cy="2"/>
            </a:xfrm>
            <a:custGeom>
              <a:avLst/>
              <a:gdLst>
                <a:gd name="T0" fmla="*/ 0 w 292"/>
                <a:gd name="T1" fmla="*/ 0 h 5"/>
                <a:gd name="T2" fmla="*/ 2 w 292"/>
                <a:gd name="T3" fmla="*/ 0 h 5"/>
                <a:gd name="T4" fmla="*/ 0 60000 65536"/>
                <a:gd name="T5" fmla="*/ 0 60000 65536"/>
                <a:gd name="T6" fmla="*/ 0 w 292"/>
                <a:gd name="T7" fmla="*/ 0 h 5"/>
                <a:gd name="T8" fmla="*/ 292 w 292"/>
                <a:gd name="T9" fmla="*/ 5 h 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2" h="5">
                  <a:moveTo>
                    <a:pt x="0" y="5"/>
                  </a:moveTo>
                  <a:lnTo>
                    <a:pt x="292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2" name="Freeform 47"/>
            <p:cNvSpPr>
              <a:spLocks/>
            </p:cNvSpPr>
            <p:nvPr/>
          </p:nvSpPr>
          <p:spPr bwMode="auto">
            <a:xfrm>
              <a:off x="2438" y="59"/>
              <a:ext cx="3" cy="367"/>
            </a:xfrm>
            <a:custGeom>
              <a:avLst/>
              <a:gdLst>
                <a:gd name="T0" fmla="*/ 0 w 3"/>
                <a:gd name="T1" fmla="*/ 367 h 367"/>
                <a:gd name="T2" fmla="*/ 3 w 3"/>
                <a:gd name="T3" fmla="*/ 0 h 367"/>
                <a:gd name="T4" fmla="*/ 0 60000 65536"/>
                <a:gd name="T5" fmla="*/ 0 60000 65536"/>
                <a:gd name="T6" fmla="*/ 0 w 3"/>
                <a:gd name="T7" fmla="*/ 0 h 367"/>
                <a:gd name="T8" fmla="*/ 3 w 3"/>
                <a:gd name="T9" fmla="*/ 367 h 3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" h="367">
                  <a:moveTo>
                    <a:pt x="0" y="367"/>
                  </a:moveTo>
                  <a:lnTo>
                    <a:pt x="3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3" name="Line 48"/>
            <p:cNvSpPr>
              <a:spLocks noChangeShapeType="1"/>
            </p:cNvSpPr>
            <p:nvPr/>
          </p:nvSpPr>
          <p:spPr bwMode="auto">
            <a:xfrm flipH="1">
              <a:off x="1556" y="59"/>
              <a:ext cx="8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4" name="Freeform 49"/>
            <p:cNvSpPr>
              <a:spLocks/>
            </p:cNvSpPr>
            <p:nvPr/>
          </p:nvSpPr>
          <p:spPr bwMode="auto">
            <a:xfrm>
              <a:off x="1558" y="55"/>
              <a:ext cx="1" cy="371"/>
            </a:xfrm>
            <a:custGeom>
              <a:avLst/>
              <a:gdLst>
                <a:gd name="T0" fmla="*/ 0 w 1"/>
                <a:gd name="T1" fmla="*/ 0 h 371"/>
                <a:gd name="T2" fmla="*/ 0 w 1"/>
                <a:gd name="T3" fmla="*/ 371 h 371"/>
                <a:gd name="T4" fmla="*/ 0 60000 65536"/>
                <a:gd name="T5" fmla="*/ 0 60000 65536"/>
                <a:gd name="T6" fmla="*/ 0 w 1"/>
                <a:gd name="T7" fmla="*/ 0 h 371"/>
                <a:gd name="T8" fmla="*/ 1 w 1"/>
                <a:gd name="T9" fmla="*/ 371 h 37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371">
                  <a:moveTo>
                    <a:pt x="0" y="0"/>
                  </a:moveTo>
                  <a:lnTo>
                    <a:pt x="0" y="37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5" name="Line 50"/>
            <p:cNvSpPr>
              <a:spLocks noChangeShapeType="1"/>
            </p:cNvSpPr>
            <p:nvPr/>
          </p:nvSpPr>
          <p:spPr bwMode="auto">
            <a:xfrm>
              <a:off x="1851" y="330"/>
              <a:ext cx="0" cy="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6" name="Line 51"/>
            <p:cNvSpPr>
              <a:spLocks noChangeShapeType="1"/>
            </p:cNvSpPr>
            <p:nvPr/>
          </p:nvSpPr>
          <p:spPr bwMode="auto">
            <a:xfrm>
              <a:off x="1851" y="330"/>
              <a:ext cx="2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7" name="Line 52"/>
            <p:cNvSpPr>
              <a:spLocks noChangeShapeType="1"/>
            </p:cNvSpPr>
            <p:nvPr/>
          </p:nvSpPr>
          <p:spPr bwMode="auto">
            <a:xfrm>
              <a:off x="2146" y="330"/>
              <a:ext cx="0" cy="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8" name="Freeform 53"/>
            <p:cNvSpPr>
              <a:spLocks/>
            </p:cNvSpPr>
            <p:nvPr/>
          </p:nvSpPr>
          <p:spPr bwMode="auto">
            <a:xfrm>
              <a:off x="2146" y="54"/>
              <a:ext cx="204" cy="276"/>
            </a:xfrm>
            <a:custGeom>
              <a:avLst/>
              <a:gdLst>
                <a:gd name="T0" fmla="*/ 0 w 386"/>
                <a:gd name="T1" fmla="*/ 3 h 517"/>
                <a:gd name="T2" fmla="*/ 2 w 386"/>
                <a:gd name="T3" fmla="*/ 0 h 517"/>
                <a:gd name="T4" fmla="*/ 0 60000 65536"/>
                <a:gd name="T5" fmla="*/ 0 60000 65536"/>
                <a:gd name="T6" fmla="*/ 0 w 386"/>
                <a:gd name="T7" fmla="*/ 0 h 517"/>
                <a:gd name="T8" fmla="*/ 386 w 386"/>
                <a:gd name="T9" fmla="*/ 517 h 51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6" h="517">
                  <a:moveTo>
                    <a:pt x="0" y="517"/>
                  </a:moveTo>
                  <a:lnTo>
                    <a:pt x="386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99" name="Freeform 54"/>
            <p:cNvSpPr>
              <a:spLocks/>
            </p:cNvSpPr>
            <p:nvPr/>
          </p:nvSpPr>
          <p:spPr bwMode="auto">
            <a:xfrm>
              <a:off x="1647" y="54"/>
              <a:ext cx="204" cy="276"/>
            </a:xfrm>
            <a:custGeom>
              <a:avLst/>
              <a:gdLst>
                <a:gd name="T0" fmla="*/ 2 w 385"/>
                <a:gd name="T1" fmla="*/ 3 h 518"/>
                <a:gd name="T2" fmla="*/ 0 w 385"/>
                <a:gd name="T3" fmla="*/ 0 h 518"/>
                <a:gd name="T4" fmla="*/ 0 60000 65536"/>
                <a:gd name="T5" fmla="*/ 0 60000 65536"/>
                <a:gd name="T6" fmla="*/ 0 w 385"/>
                <a:gd name="T7" fmla="*/ 0 h 518"/>
                <a:gd name="T8" fmla="*/ 385 w 385"/>
                <a:gd name="T9" fmla="*/ 518 h 51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85" h="518">
                  <a:moveTo>
                    <a:pt x="385" y="518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00" name="Freeform 55"/>
            <p:cNvSpPr>
              <a:spLocks/>
            </p:cNvSpPr>
            <p:nvPr/>
          </p:nvSpPr>
          <p:spPr bwMode="auto">
            <a:xfrm>
              <a:off x="674" y="899"/>
              <a:ext cx="588" cy="0"/>
            </a:xfrm>
            <a:custGeom>
              <a:avLst/>
              <a:gdLst>
                <a:gd name="T0" fmla="*/ 0 w 1235"/>
                <a:gd name="T1" fmla="*/ 0 h 1"/>
                <a:gd name="T2" fmla="*/ 3 w 1235"/>
                <a:gd name="T3" fmla="*/ 0 h 1"/>
                <a:gd name="T4" fmla="*/ 0 60000 65536"/>
                <a:gd name="T5" fmla="*/ 0 60000 65536"/>
                <a:gd name="T6" fmla="*/ 0 w 1235"/>
                <a:gd name="T7" fmla="*/ 0 h 1"/>
                <a:gd name="T8" fmla="*/ 1235 w 1235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35" h="1">
                  <a:moveTo>
                    <a:pt x="0" y="1"/>
                  </a:moveTo>
                  <a:lnTo>
                    <a:pt x="1235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01" name="Freeform 56"/>
            <p:cNvSpPr>
              <a:spLocks/>
            </p:cNvSpPr>
            <p:nvPr/>
          </p:nvSpPr>
          <p:spPr bwMode="auto">
            <a:xfrm>
              <a:off x="1257" y="890"/>
              <a:ext cx="2" cy="853"/>
            </a:xfrm>
            <a:custGeom>
              <a:avLst/>
              <a:gdLst>
                <a:gd name="T0" fmla="*/ 0 w 2"/>
                <a:gd name="T1" fmla="*/ 0 h 853"/>
                <a:gd name="T2" fmla="*/ 2 w 2"/>
                <a:gd name="T3" fmla="*/ 853 h 853"/>
                <a:gd name="T4" fmla="*/ 0 60000 65536"/>
                <a:gd name="T5" fmla="*/ 0 60000 65536"/>
                <a:gd name="T6" fmla="*/ 0 w 2"/>
                <a:gd name="T7" fmla="*/ 0 h 853"/>
                <a:gd name="T8" fmla="*/ 2 w 2"/>
                <a:gd name="T9" fmla="*/ 853 h 8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" h="853">
                  <a:moveTo>
                    <a:pt x="0" y="0"/>
                  </a:moveTo>
                  <a:lnTo>
                    <a:pt x="2" y="853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02" name="Freeform 57"/>
            <p:cNvSpPr>
              <a:spLocks/>
            </p:cNvSpPr>
            <p:nvPr/>
          </p:nvSpPr>
          <p:spPr bwMode="auto">
            <a:xfrm>
              <a:off x="674" y="1731"/>
              <a:ext cx="600" cy="4"/>
            </a:xfrm>
            <a:custGeom>
              <a:avLst/>
              <a:gdLst>
                <a:gd name="T0" fmla="*/ 600 w 600"/>
                <a:gd name="T1" fmla="*/ 4 h 4"/>
                <a:gd name="T2" fmla="*/ 0 w 600"/>
                <a:gd name="T3" fmla="*/ 0 h 4"/>
                <a:gd name="T4" fmla="*/ 0 60000 65536"/>
                <a:gd name="T5" fmla="*/ 0 60000 65536"/>
                <a:gd name="T6" fmla="*/ 0 w 600"/>
                <a:gd name="T7" fmla="*/ 0 h 4"/>
                <a:gd name="T8" fmla="*/ 600 w 600"/>
                <a:gd name="T9" fmla="*/ 4 h 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4">
                  <a:moveTo>
                    <a:pt x="600" y="4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03" name="Freeform 58"/>
            <p:cNvSpPr>
              <a:spLocks/>
            </p:cNvSpPr>
            <p:nvPr/>
          </p:nvSpPr>
          <p:spPr bwMode="auto">
            <a:xfrm>
              <a:off x="74" y="1437"/>
              <a:ext cx="600" cy="293"/>
            </a:xfrm>
            <a:custGeom>
              <a:avLst/>
              <a:gdLst>
                <a:gd name="T0" fmla="*/ 600 w 600"/>
                <a:gd name="T1" fmla="*/ 293 h 293"/>
                <a:gd name="T2" fmla="*/ 0 w 600"/>
                <a:gd name="T3" fmla="*/ 0 h 293"/>
                <a:gd name="T4" fmla="*/ 0 60000 65536"/>
                <a:gd name="T5" fmla="*/ 0 60000 65536"/>
                <a:gd name="T6" fmla="*/ 0 w 600"/>
                <a:gd name="T7" fmla="*/ 0 h 293"/>
                <a:gd name="T8" fmla="*/ 600 w 600"/>
                <a:gd name="T9" fmla="*/ 293 h 29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00" h="293">
                  <a:moveTo>
                    <a:pt x="600" y="293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04" name="Freeform 59"/>
            <p:cNvSpPr>
              <a:spLocks/>
            </p:cNvSpPr>
            <p:nvPr/>
          </p:nvSpPr>
          <p:spPr bwMode="auto">
            <a:xfrm>
              <a:off x="82" y="898"/>
              <a:ext cx="592" cy="286"/>
            </a:xfrm>
            <a:custGeom>
              <a:avLst/>
              <a:gdLst>
                <a:gd name="T0" fmla="*/ 7 w 1116"/>
                <a:gd name="T1" fmla="*/ 0 h 535"/>
                <a:gd name="T2" fmla="*/ 0 w 1116"/>
                <a:gd name="T3" fmla="*/ 4 h 535"/>
                <a:gd name="T4" fmla="*/ 0 60000 65536"/>
                <a:gd name="T5" fmla="*/ 0 60000 65536"/>
                <a:gd name="T6" fmla="*/ 0 w 1116"/>
                <a:gd name="T7" fmla="*/ 0 h 535"/>
                <a:gd name="T8" fmla="*/ 1116 w 1116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6" h="535">
                  <a:moveTo>
                    <a:pt x="1116" y="0"/>
                  </a:moveTo>
                  <a:lnTo>
                    <a:pt x="0" y="535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05" name="Freeform 60"/>
            <p:cNvSpPr>
              <a:spLocks/>
            </p:cNvSpPr>
            <p:nvPr/>
          </p:nvSpPr>
          <p:spPr bwMode="auto">
            <a:xfrm>
              <a:off x="82" y="1184"/>
              <a:ext cx="1" cy="263"/>
            </a:xfrm>
            <a:custGeom>
              <a:avLst/>
              <a:gdLst>
                <a:gd name="T0" fmla="*/ 0 w 1"/>
                <a:gd name="T1" fmla="*/ 0 h 494"/>
                <a:gd name="T2" fmla="*/ 0 w 1"/>
                <a:gd name="T3" fmla="*/ 3 h 494"/>
                <a:gd name="T4" fmla="*/ 0 60000 65536"/>
                <a:gd name="T5" fmla="*/ 0 60000 65536"/>
                <a:gd name="T6" fmla="*/ 0 w 1"/>
                <a:gd name="T7" fmla="*/ 0 h 494"/>
                <a:gd name="T8" fmla="*/ 1 w 1"/>
                <a:gd name="T9" fmla="*/ 494 h 4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494">
                  <a:moveTo>
                    <a:pt x="0" y="0"/>
                  </a:moveTo>
                  <a:lnTo>
                    <a:pt x="0" y="49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06" name="Freeform 61"/>
            <p:cNvSpPr>
              <a:spLocks/>
            </p:cNvSpPr>
            <p:nvPr/>
          </p:nvSpPr>
          <p:spPr bwMode="auto">
            <a:xfrm>
              <a:off x="524" y="972"/>
              <a:ext cx="1" cy="693"/>
            </a:xfrm>
            <a:custGeom>
              <a:avLst/>
              <a:gdLst>
                <a:gd name="T0" fmla="*/ 0 w 1"/>
                <a:gd name="T1" fmla="*/ 0 h 1299"/>
                <a:gd name="T2" fmla="*/ 0 w 1"/>
                <a:gd name="T3" fmla="*/ 9 h 1299"/>
                <a:gd name="T4" fmla="*/ 0 60000 65536"/>
                <a:gd name="T5" fmla="*/ 0 60000 65536"/>
                <a:gd name="T6" fmla="*/ 0 w 1"/>
                <a:gd name="T7" fmla="*/ 0 h 1299"/>
                <a:gd name="T8" fmla="*/ 1 w 1"/>
                <a:gd name="T9" fmla="*/ 1299 h 129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99">
                  <a:moveTo>
                    <a:pt x="0" y="0"/>
                  </a:moveTo>
                  <a:lnTo>
                    <a:pt x="0" y="1299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07" name="Freeform 62"/>
            <p:cNvSpPr>
              <a:spLocks/>
            </p:cNvSpPr>
            <p:nvPr/>
          </p:nvSpPr>
          <p:spPr bwMode="auto">
            <a:xfrm>
              <a:off x="382" y="1048"/>
              <a:ext cx="875" cy="1"/>
            </a:xfrm>
            <a:custGeom>
              <a:avLst/>
              <a:gdLst>
                <a:gd name="T0" fmla="*/ 0 w 1652"/>
                <a:gd name="T1" fmla="*/ 0 h 1"/>
                <a:gd name="T2" fmla="*/ 11 w 1652"/>
                <a:gd name="T3" fmla="*/ 0 h 1"/>
                <a:gd name="T4" fmla="*/ 0 60000 65536"/>
                <a:gd name="T5" fmla="*/ 0 60000 65536"/>
                <a:gd name="T6" fmla="*/ 0 w 1652"/>
                <a:gd name="T7" fmla="*/ 0 h 1"/>
                <a:gd name="T8" fmla="*/ 1652 w 165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52" h="1">
                  <a:moveTo>
                    <a:pt x="0" y="0"/>
                  </a:moveTo>
                  <a:lnTo>
                    <a:pt x="165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708" name="Freeform 63"/>
            <p:cNvSpPr>
              <a:spLocks/>
            </p:cNvSpPr>
            <p:nvPr/>
          </p:nvSpPr>
          <p:spPr bwMode="auto">
            <a:xfrm>
              <a:off x="398" y="1586"/>
              <a:ext cx="855" cy="0"/>
            </a:xfrm>
            <a:custGeom>
              <a:avLst/>
              <a:gdLst>
                <a:gd name="T0" fmla="*/ 0 w 1794"/>
                <a:gd name="T1" fmla="*/ 0 h 1"/>
                <a:gd name="T2" fmla="*/ 5 w 1794"/>
                <a:gd name="T3" fmla="*/ 0 h 1"/>
                <a:gd name="T4" fmla="*/ 0 60000 65536"/>
                <a:gd name="T5" fmla="*/ 0 60000 65536"/>
                <a:gd name="T6" fmla="*/ 0 w 1794"/>
                <a:gd name="T7" fmla="*/ 0 h 1"/>
                <a:gd name="T8" fmla="*/ 1794 w 1794"/>
                <a:gd name="T9" fmla="*/ 0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794" h="1">
                  <a:moveTo>
                    <a:pt x="0" y="0"/>
                  </a:moveTo>
                  <a:lnTo>
                    <a:pt x="1794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9709" name="Group 63"/>
            <p:cNvGrpSpPr>
              <a:grpSpLocks/>
            </p:cNvGrpSpPr>
            <p:nvPr/>
          </p:nvGrpSpPr>
          <p:grpSpPr bwMode="auto">
            <a:xfrm>
              <a:off x="1840" y="77"/>
              <a:ext cx="323" cy="552"/>
              <a:chOff x="0" y="0"/>
              <a:chExt cx="609" cy="1036"/>
            </a:xfrm>
          </p:grpSpPr>
          <p:sp>
            <p:nvSpPr>
              <p:cNvPr id="69710" name="Line 6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711" name="Freeform 66"/>
              <p:cNvSpPr>
                <a:spLocks/>
              </p:cNvSpPr>
              <p:nvPr/>
            </p:nvSpPr>
            <p:spPr bwMode="auto">
              <a:xfrm>
                <a:off x="0" y="244"/>
                <a:ext cx="609" cy="1"/>
              </a:xfrm>
              <a:custGeom>
                <a:avLst/>
                <a:gdLst>
                  <a:gd name="T0" fmla="*/ 0 w 678"/>
                  <a:gd name="T1" fmla="*/ 0 h 1"/>
                  <a:gd name="T2" fmla="*/ 287 w 678"/>
                  <a:gd name="T3" fmla="*/ 0 h 1"/>
                  <a:gd name="T4" fmla="*/ 0 60000 65536"/>
                  <a:gd name="T5" fmla="*/ 0 60000 65536"/>
                  <a:gd name="T6" fmla="*/ 0 w 678"/>
                  <a:gd name="T7" fmla="*/ 0 h 1"/>
                  <a:gd name="T8" fmla="*/ 678 w 67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78" h="1">
                    <a:moveTo>
                      <a:pt x="0" y="0"/>
                    </a:moveTo>
                    <a:lnTo>
                      <a:pt x="678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712" name="Line 67"/>
              <p:cNvSpPr>
                <a:spLocks noChangeShapeType="1"/>
              </p:cNvSpPr>
              <p:nvPr/>
            </p:nvSpPr>
            <p:spPr bwMode="auto">
              <a:xfrm flipV="1">
                <a:off x="603" y="0"/>
                <a:ext cx="0" cy="2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713" name="Freeform 68"/>
              <p:cNvSpPr>
                <a:spLocks/>
              </p:cNvSpPr>
              <p:nvPr/>
            </p:nvSpPr>
            <p:spPr bwMode="auto">
              <a:xfrm>
                <a:off x="87" y="244"/>
                <a:ext cx="2" cy="792"/>
              </a:xfrm>
              <a:custGeom>
                <a:avLst/>
                <a:gdLst>
                  <a:gd name="T0" fmla="*/ 1 w 3"/>
                  <a:gd name="T1" fmla="*/ 0 h 790"/>
                  <a:gd name="T2" fmla="*/ 0 w 3"/>
                  <a:gd name="T3" fmla="*/ 806 h 790"/>
                  <a:gd name="T4" fmla="*/ 0 60000 65536"/>
                  <a:gd name="T5" fmla="*/ 0 60000 65536"/>
                  <a:gd name="T6" fmla="*/ 0 w 3"/>
                  <a:gd name="T7" fmla="*/ 0 h 790"/>
                  <a:gd name="T8" fmla="*/ 3 w 3"/>
                  <a:gd name="T9" fmla="*/ 790 h 79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" h="790">
                    <a:moveTo>
                      <a:pt x="3" y="0"/>
                    </a:moveTo>
                    <a:lnTo>
                      <a:pt x="0" y="79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714" name="Line 69"/>
              <p:cNvSpPr>
                <a:spLocks noChangeShapeType="1"/>
              </p:cNvSpPr>
              <p:nvPr/>
            </p:nvSpPr>
            <p:spPr bwMode="auto">
              <a:xfrm>
                <a:off x="518" y="239"/>
                <a:ext cx="0" cy="78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4405" name="Freeform 70"/>
          <p:cNvSpPr>
            <a:spLocks/>
          </p:cNvSpPr>
          <p:nvPr/>
        </p:nvSpPr>
        <p:spPr bwMode="auto">
          <a:xfrm>
            <a:off x="812800" y="823913"/>
            <a:ext cx="715963" cy="414337"/>
          </a:xfrm>
          <a:custGeom>
            <a:avLst/>
            <a:gdLst>
              <a:gd name="T0" fmla="*/ 0 w 451"/>
              <a:gd name="T1" fmla="*/ 2147483646 h 261"/>
              <a:gd name="T2" fmla="*/ 2147483646 w 451"/>
              <a:gd name="T3" fmla="*/ 0 h 261"/>
              <a:gd name="T4" fmla="*/ 0 60000 65536"/>
              <a:gd name="T5" fmla="*/ 0 60000 65536"/>
              <a:gd name="T6" fmla="*/ 0 w 451"/>
              <a:gd name="T7" fmla="*/ 0 h 261"/>
              <a:gd name="T8" fmla="*/ 451 w 451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1" h="261">
                <a:moveTo>
                  <a:pt x="0" y="261"/>
                </a:moveTo>
                <a:lnTo>
                  <a:pt x="451" y="0"/>
                </a:lnTo>
              </a:path>
            </a:pathLst>
          </a:custGeom>
          <a:noFill/>
          <a:ln w="38100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814388" y="800100"/>
            <a:ext cx="696912" cy="1792288"/>
            <a:chOff x="0" y="0"/>
            <a:chExt cx="439" cy="1129"/>
          </a:xfrm>
        </p:grpSpPr>
        <p:sp>
          <p:nvSpPr>
            <p:cNvPr id="69670" name="Freeform 72"/>
            <p:cNvSpPr>
              <a:spLocks/>
            </p:cNvSpPr>
            <p:nvPr/>
          </p:nvSpPr>
          <p:spPr bwMode="auto">
            <a:xfrm>
              <a:off x="0" y="282"/>
              <a:ext cx="1" cy="847"/>
            </a:xfrm>
            <a:custGeom>
              <a:avLst/>
              <a:gdLst>
                <a:gd name="T0" fmla="*/ 0 w 1"/>
                <a:gd name="T1" fmla="*/ 0 h 847"/>
                <a:gd name="T2" fmla="*/ 0 w 1"/>
                <a:gd name="T3" fmla="*/ 847 h 847"/>
                <a:gd name="T4" fmla="*/ 0 60000 65536"/>
                <a:gd name="T5" fmla="*/ 0 60000 65536"/>
                <a:gd name="T6" fmla="*/ 0 w 1"/>
                <a:gd name="T7" fmla="*/ 0 h 847"/>
                <a:gd name="T8" fmla="*/ 1 w 1"/>
                <a:gd name="T9" fmla="*/ 847 h 8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847">
                  <a:moveTo>
                    <a:pt x="0" y="0"/>
                  </a:moveTo>
                  <a:lnTo>
                    <a:pt x="0" y="847"/>
                  </a:ln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71" name="Freeform 73"/>
            <p:cNvSpPr>
              <a:spLocks/>
            </p:cNvSpPr>
            <p:nvPr/>
          </p:nvSpPr>
          <p:spPr bwMode="auto">
            <a:xfrm>
              <a:off x="438" y="0"/>
              <a:ext cx="1" cy="903"/>
            </a:xfrm>
            <a:custGeom>
              <a:avLst/>
              <a:gdLst>
                <a:gd name="T0" fmla="*/ 0 w 1"/>
                <a:gd name="T1" fmla="*/ 0 h 903"/>
                <a:gd name="T2" fmla="*/ 0 w 1"/>
                <a:gd name="T3" fmla="*/ 903 h 903"/>
                <a:gd name="T4" fmla="*/ 0 60000 65536"/>
                <a:gd name="T5" fmla="*/ 0 60000 65536"/>
                <a:gd name="T6" fmla="*/ 0 w 1"/>
                <a:gd name="T7" fmla="*/ 0 h 903"/>
                <a:gd name="T8" fmla="*/ 1 w 1"/>
                <a:gd name="T9" fmla="*/ 903 h 90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03">
                  <a:moveTo>
                    <a:pt x="0" y="0"/>
                  </a:moveTo>
                  <a:lnTo>
                    <a:pt x="0" y="903"/>
                  </a:ln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409" name="Freeform 74"/>
          <p:cNvSpPr>
            <a:spLocks/>
          </p:cNvSpPr>
          <p:nvPr/>
        </p:nvSpPr>
        <p:spPr bwMode="auto">
          <a:xfrm>
            <a:off x="808038" y="2984500"/>
            <a:ext cx="952500" cy="482600"/>
          </a:xfrm>
          <a:custGeom>
            <a:avLst/>
            <a:gdLst>
              <a:gd name="T0" fmla="*/ 0 w 600"/>
              <a:gd name="T1" fmla="*/ 0 h 304"/>
              <a:gd name="T2" fmla="*/ 2147483646 w 600"/>
              <a:gd name="T3" fmla="*/ 2147483646 h 304"/>
              <a:gd name="T4" fmla="*/ 0 60000 65536"/>
              <a:gd name="T5" fmla="*/ 0 60000 65536"/>
              <a:gd name="T6" fmla="*/ 0 w 600"/>
              <a:gd name="T7" fmla="*/ 0 h 304"/>
              <a:gd name="T8" fmla="*/ 600 w 600"/>
              <a:gd name="T9" fmla="*/ 304 h 30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0" h="304">
                <a:moveTo>
                  <a:pt x="0" y="0"/>
                </a:moveTo>
                <a:lnTo>
                  <a:pt x="600" y="304"/>
                </a:lnTo>
              </a:path>
            </a:pathLst>
          </a:cu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" name="Group 74"/>
          <p:cNvGrpSpPr>
            <a:grpSpLocks/>
          </p:cNvGrpSpPr>
          <p:nvPr/>
        </p:nvGrpSpPr>
        <p:grpSpPr bwMode="auto">
          <a:xfrm>
            <a:off x="817563" y="1333500"/>
            <a:ext cx="935037" cy="2133600"/>
            <a:chOff x="0" y="0"/>
            <a:chExt cx="589" cy="1344"/>
          </a:xfrm>
        </p:grpSpPr>
        <p:sp>
          <p:nvSpPr>
            <p:cNvPr id="69668" name="Line 76"/>
            <p:cNvSpPr>
              <a:spLocks noChangeShapeType="1"/>
            </p:cNvSpPr>
            <p:nvPr/>
          </p:nvSpPr>
          <p:spPr bwMode="auto">
            <a:xfrm flipV="1">
              <a:off x="589" y="0"/>
              <a:ext cx="0" cy="1344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9" name="Freeform 77"/>
            <p:cNvSpPr>
              <a:spLocks/>
            </p:cNvSpPr>
            <p:nvPr/>
          </p:nvSpPr>
          <p:spPr bwMode="auto">
            <a:xfrm>
              <a:off x="0" y="158"/>
              <a:ext cx="1" cy="932"/>
            </a:xfrm>
            <a:custGeom>
              <a:avLst/>
              <a:gdLst>
                <a:gd name="T0" fmla="*/ 0 w 1"/>
                <a:gd name="T1" fmla="*/ 932 h 932"/>
                <a:gd name="T2" fmla="*/ 0 w 1"/>
                <a:gd name="T3" fmla="*/ 0 h 932"/>
                <a:gd name="T4" fmla="*/ 0 60000 65536"/>
                <a:gd name="T5" fmla="*/ 0 60000 65536"/>
                <a:gd name="T6" fmla="*/ 0 w 1"/>
                <a:gd name="T7" fmla="*/ 0 h 932"/>
                <a:gd name="T8" fmla="*/ 1 w 1"/>
                <a:gd name="T9" fmla="*/ 932 h 9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32">
                  <a:moveTo>
                    <a:pt x="0" y="9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413" name="Freeform 78"/>
          <p:cNvSpPr>
            <a:spLocks/>
          </p:cNvSpPr>
          <p:nvPr/>
        </p:nvSpPr>
        <p:spPr bwMode="auto">
          <a:xfrm>
            <a:off x="1235075" y="3235325"/>
            <a:ext cx="1435100" cy="1588"/>
          </a:xfrm>
          <a:custGeom>
            <a:avLst/>
            <a:gdLst>
              <a:gd name="T0" fmla="*/ 2147483646 w 904"/>
              <a:gd name="T1" fmla="*/ 0 h 1"/>
              <a:gd name="T2" fmla="*/ 0 w 904"/>
              <a:gd name="T3" fmla="*/ 0 h 1"/>
              <a:gd name="T4" fmla="*/ 0 60000 65536"/>
              <a:gd name="T5" fmla="*/ 0 60000 65536"/>
              <a:gd name="T6" fmla="*/ 0 w 904"/>
              <a:gd name="T7" fmla="*/ 0 h 1"/>
              <a:gd name="T8" fmla="*/ 904 w 904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4" h="1">
                <a:moveTo>
                  <a:pt x="904" y="0"/>
                </a:moveTo>
                <a:lnTo>
                  <a:pt x="0" y="0"/>
                </a:lnTo>
              </a:path>
            </a:pathLst>
          </a:custGeom>
          <a:solidFill>
            <a:srgbClr val="CC0099"/>
          </a:solidFill>
          <a:ln w="28575">
            <a:solidFill>
              <a:srgbClr val="009999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14" name="Freeform 79"/>
          <p:cNvSpPr>
            <a:spLocks/>
          </p:cNvSpPr>
          <p:nvPr/>
        </p:nvSpPr>
        <p:spPr bwMode="auto">
          <a:xfrm>
            <a:off x="4305300" y="1384300"/>
            <a:ext cx="1588" cy="334963"/>
          </a:xfrm>
          <a:custGeom>
            <a:avLst/>
            <a:gdLst>
              <a:gd name="T0" fmla="*/ 0 w 1"/>
              <a:gd name="T1" fmla="*/ 0 h 211"/>
              <a:gd name="T2" fmla="*/ 0 w 1"/>
              <a:gd name="T3" fmla="*/ 2147483646 h 211"/>
              <a:gd name="T4" fmla="*/ 0 60000 65536"/>
              <a:gd name="T5" fmla="*/ 0 60000 65536"/>
              <a:gd name="T6" fmla="*/ 0 w 1"/>
              <a:gd name="T7" fmla="*/ 0 h 211"/>
              <a:gd name="T8" fmla="*/ 1 w 1"/>
              <a:gd name="T9" fmla="*/ 211 h 21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11">
                <a:moveTo>
                  <a:pt x="0" y="0"/>
                </a:moveTo>
                <a:lnTo>
                  <a:pt x="0" y="211"/>
                </a:lnTo>
              </a:path>
            </a:pathLst>
          </a:custGeom>
          <a:solidFill>
            <a:schemeClr val="accent1"/>
          </a:solidFill>
          <a:ln w="38100">
            <a:solidFill>
              <a:srgbClr val="0099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Group 79"/>
          <p:cNvGrpSpPr>
            <a:grpSpLocks/>
          </p:cNvGrpSpPr>
          <p:nvPr/>
        </p:nvGrpSpPr>
        <p:grpSpPr bwMode="auto">
          <a:xfrm>
            <a:off x="760413" y="811213"/>
            <a:ext cx="2895600" cy="446087"/>
            <a:chOff x="0" y="0"/>
            <a:chExt cx="1824" cy="281"/>
          </a:xfrm>
        </p:grpSpPr>
        <p:sp>
          <p:nvSpPr>
            <p:cNvPr id="69666" name="Freeform 81"/>
            <p:cNvSpPr>
              <a:spLocks/>
            </p:cNvSpPr>
            <p:nvPr/>
          </p:nvSpPr>
          <p:spPr bwMode="auto">
            <a:xfrm>
              <a:off x="484" y="0"/>
              <a:ext cx="1135" cy="1"/>
            </a:xfrm>
            <a:custGeom>
              <a:avLst/>
              <a:gdLst>
                <a:gd name="T0" fmla="*/ 0 w 1135"/>
                <a:gd name="T1" fmla="*/ 0 h 1"/>
                <a:gd name="T2" fmla="*/ 1135 w 1135"/>
                <a:gd name="T3" fmla="*/ 0 h 1"/>
                <a:gd name="T4" fmla="*/ 0 60000 65536"/>
                <a:gd name="T5" fmla="*/ 0 60000 65536"/>
                <a:gd name="T6" fmla="*/ 0 w 1135"/>
                <a:gd name="T7" fmla="*/ 0 h 1"/>
                <a:gd name="T8" fmla="*/ 1135 w 113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35" h="1">
                  <a:moveTo>
                    <a:pt x="0" y="0"/>
                  </a:moveTo>
                  <a:lnTo>
                    <a:pt x="1135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7" name="Line 82"/>
            <p:cNvSpPr>
              <a:spLocks noChangeShapeType="1"/>
            </p:cNvSpPr>
            <p:nvPr/>
          </p:nvSpPr>
          <p:spPr bwMode="auto">
            <a:xfrm>
              <a:off x="0" y="281"/>
              <a:ext cx="1824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" name="Group 82"/>
          <p:cNvGrpSpPr>
            <a:grpSpLocks/>
          </p:cNvGrpSpPr>
          <p:nvPr/>
        </p:nvGrpSpPr>
        <p:grpSpPr bwMode="auto">
          <a:xfrm>
            <a:off x="2601913" y="1387475"/>
            <a:ext cx="1703387" cy="292100"/>
            <a:chOff x="0" y="0"/>
            <a:chExt cx="1073" cy="184"/>
          </a:xfrm>
        </p:grpSpPr>
        <p:sp>
          <p:nvSpPr>
            <p:cNvPr id="69664" name="Freeform 84"/>
            <p:cNvSpPr>
              <a:spLocks/>
            </p:cNvSpPr>
            <p:nvPr/>
          </p:nvSpPr>
          <p:spPr bwMode="auto">
            <a:xfrm>
              <a:off x="71" y="0"/>
              <a:ext cx="1002" cy="1"/>
            </a:xfrm>
            <a:custGeom>
              <a:avLst/>
              <a:gdLst>
                <a:gd name="T0" fmla="*/ 0 w 1002"/>
                <a:gd name="T1" fmla="*/ 0 h 1"/>
                <a:gd name="T2" fmla="*/ 1002 w 1002"/>
                <a:gd name="T3" fmla="*/ 0 h 1"/>
                <a:gd name="T4" fmla="*/ 0 60000 65536"/>
                <a:gd name="T5" fmla="*/ 0 60000 65536"/>
                <a:gd name="T6" fmla="*/ 0 w 1002"/>
                <a:gd name="T7" fmla="*/ 0 h 1"/>
                <a:gd name="T8" fmla="*/ 1002 w 1002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2" h="1">
                  <a:moveTo>
                    <a:pt x="0" y="0"/>
                  </a:moveTo>
                  <a:lnTo>
                    <a:pt x="1002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65" name="Freeform 85"/>
            <p:cNvSpPr>
              <a:spLocks/>
            </p:cNvSpPr>
            <p:nvPr/>
          </p:nvSpPr>
          <p:spPr bwMode="auto">
            <a:xfrm>
              <a:off x="0" y="183"/>
              <a:ext cx="1073" cy="1"/>
            </a:xfrm>
            <a:custGeom>
              <a:avLst/>
              <a:gdLst>
                <a:gd name="T0" fmla="*/ 0 w 1073"/>
                <a:gd name="T1" fmla="*/ 0 h 1"/>
                <a:gd name="T2" fmla="*/ 1073 w 1073"/>
                <a:gd name="T3" fmla="*/ 0 h 1"/>
                <a:gd name="T4" fmla="*/ 0 60000 65536"/>
                <a:gd name="T5" fmla="*/ 0 60000 65536"/>
                <a:gd name="T6" fmla="*/ 0 w 1073"/>
                <a:gd name="T7" fmla="*/ 0 h 1"/>
                <a:gd name="T8" fmla="*/ 1073 w 1073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73" h="1">
                  <a:moveTo>
                    <a:pt x="0" y="0"/>
                  </a:moveTo>
                  <a:lnTo>
                    <a:pt x="1073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421" name="Line 86"/>
          <p:cNvSpPr>
            <a:spLocks noChangeShapeType="1"/>
          </p:cNvSpPr>
          <p:nvPr/>
        </p:nvSpPr>
        <p:spPr bwMode="auto">
          <a:xfrm>
            <a:off x="1744663" y="3446463"/>
            <a:ext cx="914400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22" name="Freeform 87"/>
          <p:cNvSpPr>
            <a:spLocks/>
          </p:cNvSpPr>
          <p:nvPr/>
        </p:nvSpPr>
        <p:spPr bwMode="auto">
          <a:xfrm>
            <a:off x="4530725" y="795338"/>
            <a:ext cx="1588" cy="604837"/>
          </a:xfrm>
          <a:custGeom>
            <a:avLst/>
            <a:gdLst>
              <a:gd name="T0" fmla="*/ 0 w 1"/>
              <a:gd name="T1" fmla="*/ 0 h 381"/>
              <a:gd name="T2" fmla="*/ 0 w 1"/>
              <a:gd name="T3" fmla="*/ 2147483646 h 381"/>
              <a:gd name="T4" fmla="*/ 0 60000 65536"/>
              <a:gd name="T5" fmla="*/ 0 60000 65536"/>
              <a:gd name="T6" fmla="*/ 0 w 1"/>
              <a:gd name="T7" fmla="*/ 0 h 381"/>
              <a:gd name="T8" fmla="*/ 1 w 1"/>
              <a:gd name="T9" fmla="*/ 381 h 38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381">
                <a:moveTo>
                  <a:pt x="0" y="0"/>
                </a:moveTo>
                <a:lnTo>
                  <a:pt x="0" y="381"/>
                </a:lnTo>
              </a:path>
            </a:pathLst>
          </a:custGeom>
          <a:noFill/>
          <a:ln w="3810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55" name="Line 90"/>
          <p:cNvSpPr>
            <a:spLocks noChangeShapeType="1"/>
          </p:cNvSpPr>
          <p:nvPr/>
        </p:nvSpPr>
        <p:spPr bwMode="auto">
          <a:xfrm flipH="1">
            <a:off x="3810000" y="3771900"/>
            <a:ext cx="914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6" name="Line 92"/>
          <p:cNvSpPr>
            <a:spLocks noChangeShapeType="1"/>
          </p:cNvSpPr>
          <p:nvPr/>
        </p:nvSpPr>
        <p:spPr bwMode="auto">
          <a:xfrm>
            <a:off x="8077200" y="32385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7" name="Line 93"/>
          <p:cNvSpPr>
            <a:spLocks noChangeShapeType="1"/>
          </p:cNvSpPr>
          <p:nvPr/>
        </p:nvSpPr>
        <p:spPr bwMode="auto">
          <a:xfrm flipV="1">
            <a:off x="6934200" y="3429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8" name="Text Box 94"/>
          <p:cNvSpPr txBox="1">
            <a:spLocks noChangeArrowheads="1"/>
          </p:cNvSpPr>
          <p:nvPr/>
        </p:nvSpPr>
        <p:spPr bwMode="auto">
          <a:xfrm>
            <a:off x="7162800" y="-34925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0"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69659" name="Text Box 95"/>
          <p:cNvSpPr txBox="1">
            <a:spLocks noChangeArrowheads="1"/>
          </p:cNvSpPr>
          <p:nvPr/>
        </p:nvSpPr>
        <p:spPr bwMode="auto">
          <a:xfrm>
            <a:off x="3505200" y="43053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0"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9660" name="Text Box 96"/>
          <p:cNvSpPr txBox="1">
            <a:spLocks noChangeArrowheads="1"/>
          </p:cNvSpPr>
          <p:nvPr/>
        </p:nvSpPr>
        <p:spPr bwMode="auto">
          <a:xfrm>
            <a:off x="8534400" y="37719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0"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4429" name="Text Box 97"/>
          <p:cNvSpPr txBox="1">
            <a:spLocks noChangeArrowheads="1"/>
          </p:cNvSpPr>
          <p:nvPr/>
        </p:nvSpPr>
        <p:spPr bwMode="auto">
          <a:xfrm>
            <a:off x="250824" y="3860800"/>
            <a:ext cx="325437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i="1" dirty="0" smtClean="0">
                <a:cs typeface="Times New Roman" panose="02020603050405020304" pitchFamily="18" charset="0"/>
              </a:rPr>
              <a:t>平面图形的投影或者是平面图形或者积聚成线。（不可见的线画虚线）</a:t>
            </a:r>
            <a:endParaRPr lang="en-US" altLang="zh-CN" sz="1600" i="1" dirty="0" smtClean="0"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1600" i="1" dirty="0" smtClean="0">
                <a:cs typeface="Times New Roman" panose="02020603050405020304" pitchFamily="18" charset="0"/>
              </a:rPr>
              <a:t>The </a:t>
            </a:r>
            <a:r>
              <a:rPr lang="en-US" altLang="zh-CN" sz="1600" i="1" dirty="0">
                <a:cs typeface="Times New Roman" panose="02020603050405020304" pitchFamily="18" charset="0"/>
              </a:rPr>
              <a:t>projection of a planar surface always is a line or a (similar) planar surface</a:t>
            </a:r>
            <a:r>
              <a:rPr lang="en-US" altLang="zh-CN" sz="1600" i="1" dirty="0" smtClean="0">
                <a:cs typeface="Times New Roman" panose="02020603050405020304" pitchFamily="18" charset="0"/>
              </a:rPr>
              <a:t>.</a:t>
            </a:r>
            <a:r>
              <a:rPr lang="zh-CN" altLang="en-US" sz="1600" i="1" dirty="0" smtClean="0">
                <a:cs typeface="Times New Roman" panose="02020603050405020304" pitchFamily="18" charset="0"/>
              </a:rPr>
              <a:t>（</a:t>
            </a:r>
            <a:r>
              <a:rPr lang="en-US" altLang="zh-CN" sz="1600" i="1" dirty="0" smtClean="0">
                <a:cs typeface="Times New Roman" panose="02020603050405020304" pitchFamily="18" charset="0"/>
              </a:rPr>
              <a:t>Invisible lines drawn by hidden line pattern)</a:t>
            </a:r>
            <a:endParaRPr lang="en-US" altLang="zh-CN" sz="1600" i="1" dirty="0">
              <a:cs typeface="Times New Roman" panose="02020603050405020304" pitchFamily="18" charset="0"/>
            </a:endParaRPr>
          </a:p>
        </p:txBody>
      </p:sp>
      <p:sp>
        <p:nvSpPr>
          <p:cNvPr id="69662" name="TextBox 94"/>
          <p:cNvSpPr txBox="1">
            <a:spLocks noChangeArrowheads="1"/>
          </p:cNvSpPr>
          <p:nvPr/>
        </p:nvSpPr>
        <p:spPr bwMode="auto">
          <a:xfrm>
            <a:off x="0" y="0"/>
            <a:ext cx="8604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r>
              <a:rPr lang="en-US" altLang="zh-CN" b="0">
                <a:cs typeface="Times New Roman" panose="02020603050405020304" pitchFamily="18" charset="0"/>
              </a:rPr>
              <a:t>(4) </a:t>
            </a:r>
            <a:r>
              <a:rPr lang="zh-CN" altLang="en-US" b="0">
                <a:cs typeface="Times New Roman" panose="02020603050405020304" pitchFamily="18" charset="0"/>
              </a:rPr>
              <a:t>立体上面的投影  </a:t>
            </a:r>
            <a:r>
              <a:rPr lang="en-US" altLang="zh-CN" b="0" i="1">
                <a:cs typeface="Times New Roman" panose="02020603050405020304" pitchFamily="18" charset="0"/>
              </a:rPr>
              <a:t>The projections of a planar surface on a solid</a:t>
            </a:r>
            <a:endParaRPr lang="zh-CN" altLang="en-US" b="0">
              <a:cs typeface="Times New Roman" panose="02020603050405020304" pitchFamily="18" charset="0"/>
            </a:endParaRPr>
          </a:p>
        </p:txBody>
      </p:sp>
      <p:pic>
        <p:nvPicPr>
          <p:cNvPr id="69663" name="Picture 9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85900"/>
            <a:ext cx="39624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0" grpId="0" animBg="1"/>
      <p:bldP spid="14351" grpId="0" animBg="1"/>
      <p:bldP spid="14352" grpId="0" animBg="1"/>
      <p:bldP spid="14353" grpId="0" animBg="1"/>
      <p:bldP spid="14354" grpId="0" animBg="1"/>
      <p:bldP spid="14355" grpId="0" animBg="1"/>
      <p:bldP spid="14405" grpId="0" animBg="1"/>
      <p:bldP spid="14409" grpId="0" animBg="1"/>
      <p:bldP spid="14413" grpId="0" animBg="1"/>
      <p:bldP spid="14414" grpId="0" animBg="1"/>
      <p:bldP spid="14421" grpId="0" animBg="1"/>
      <p:bldP spid="14422" grpId="0" animBg="1"/>
      <p:bldP spid="14429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Line 3"/>
          <p:cNvSpPr>
            <a:spLocks noChangeShapeType="1"/>
          </p:cNvSpPr>
          <p:nvPr/>
        </p:nvSpPr>
        <p:spPr bwMode="auto">
          <a:xfrm>
            <a:off x="1066800" y="3276600"/>
            <a:ext cx="6858000" cy="0"/>
          </a:xfrm>
          <a:prstGeom prst="line">
            <a:avLst/>
          </a:prstGeom>
          <a:noFill/>
          <a:ln w="12700" cap="sq">
            <a:solidFill>
              <a:srgbClr val="0033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3" name="Text Box 4"/>
          <p:cNvSpPr txBox="1">
            <a:spLocks noChangeArrowheads="1"/>
          </p:cNvSpPr>
          <p:nvPr/>
        </p:nvSpPr>
        <p:spPr bwMode="auto">
          <a:xfrm>
            <a:off x="990600" y="1905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</a:rPr>
              <a:t>a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914400" y="2652713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</a:rPr>
              <a:t>b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457200" y="380206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</a:rPr>
              <a:t>a</a:t>
            </a:r>
          </a:p>
        </p:txBody>
      </p:sp>
      <p:sp>
        <p:nvSpPr>
          <p:cNvPr id="71686" name="Rectangle 7"/>
          <p:cNvSpPr>
            <a:spLocks noChangeArrowheads="1"/>
          </p:cNvSpPr>
          <p:nvPr/>
        </p:nvSpPr>
        <p:spPr bwMode="auto">
          <a:xfrm>
            <a:off x="685800" y="3810000"/>
            <a:ext cx="792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zh-CN" sz="2400">
                <a:solidFill>
                  <a:srgbClr val="3366FF"/>
                </a:solidFill>
                <a:sym typeface="Symbol" panose="05050102010706020507" pitchFamily="18" charset="2"/>
              </a:rPr>
              <a:t>(</a:t>
            </a:r>
            <a:r>
              <a:rPr lang="en-US" altLang="zh-CN" sz="2400">
                <a:solidFill>
                  <a:srgbClr val="3366FF"/>
                </a:solidFill>
              </a:rPr>
              <a:t>b)</a:t>
            </a:r>
            <a:endParaRPr lang="en-US" altLang="zh-CN" sz="2400">
              <a:solidFill>
                <a:srgbClr val="0033CC"/>
              </a:solidFill>
            </a:endParaRPr>
          </a:p>
        </p:txBody>
      </p:sp>
      <p:sp>
        <p:nvSpPr>
          <p:cNvPr id="71687" name="Rectangle 8"/>
          <p:cNvSpPr>
            <a:spLocks noChangeArrowheads="1"/>
          </p:cNvSpPr>
          <p:nvPr/>
        </p:nvSpPr>
        <p:spPr bwMode="auto">
          <a:xfrm>
            <a:off x="3505200" y="2576513"/>
            <a:ext cx="395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3366FF"/>
                </a:solidFill>
              </a:rPr>
              <a:t>c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71688" name="Rectangle 9"/>
          <p:cNvSpPr>
            <a:spLocks noChangeArrowheads="1"/>
          </p:cNvSpPr>
          <p:nvPr/>
        </p:nvSpPr>
        <p:spPr bwMode="auto">
          <a:xfrm>
            <a:off x="3505200" y="1890713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3366FF"/>
                </a:solidFill>
              </a:rPr>
              <a:t>d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71689" name="Rectangle 10"/>
          <p:cNvSpPr>
            <a:spLocks noChangeArrowheads="1"/>
          </p:cNvSpPr>
          <p:nvPr/>
        </p:nvSpPr>
        <p:spPr bwMode="auto">
          <a:xfrm>
            <a:off x="3352800" y="532606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</a:rPr>
              <a:t>d</a:t>
            </a:r>
          </a:p>
        </p:txBody>
      </p:sp>
      <p:sp>
        <p:nvSpPr>
          <p:cNvPr id="71690" name="Rectangle 11"/>
          <p:cNvSpPr>
            <a:spLocks noChangeArrowheads="1"/>
          </p:cNvSpPr>
          <p:nvPr/>
        </p:nvSpPr>
        <p:spPr bwMode="auto">
          <a:xfrm>
            <a:off x="3581400" y="5319713"/>
            <a:ext cx="688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400">
                <a:solidFill>
                  <a:srgbClr val="0033CC"/>
                </a:solidFill>
                <a:sym typeface="Symbol" panose="05050102010706020507" pitchFamily="18" charset="2"/>
              </a:rPr>
              <a:t>(</a:t>
            </a:r>
            <a:r>
              <a:rPr lang="en-US" altLang="zh-CN" sz="2400">
                <a:solidFill>
                  <a:srgbClr val="0033CC"/>
                </a:solidFill>
              </a:rPr>
              <a:t>c)</a:t>
            </a:r>
          </a:p>
        </p:txBody>
      </p:sp>
      <p:sp>
        <p:nvSpPr>
          <p:cNvPr id="71691" name="Line 12"/>
          <p:cNvSpPr>
            <a:spLocks noChangeShapeType="1"/>
          </p:cNvSpPr>
          <p:nvPr/>
        </p:nvSpPr>
        <p:spPr bwMode="auto">
          <a:xfrm>
            <a:off x="4572000" y="1295400"/>
            <a:ext cx="0" cy="4419600"/>
          </a:xfrm>
          <a:prstGeom prst="line">
            <a:avLst/>
          </a:prstGeom>
          <a:noFill/>
          <a:ln w="127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2" name="Line 13"/>
          <p:cNvSpPr>
            <a:spLocks noChangeShapeType="1"/>
          </p:cNvSpPr>
          <p:nvPr/>
        </p:nvSpPr>
        <p:spPr bwMode="auto">
          <a:xfrm flipH="1" flipV="1">
            <a:off x="1371600" y="3962400"/>
            <a:ext cx="2133600" cy="1371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3" name="Line 14"/>
          <p:cNvSpPr>
            <a:spLocks noChangeShapeType="1"/>
          </p:cNvSpPr>
          <p:nvPr/>
        </p:nvSpPr>
        <p:spPr bwMode="auto">
          <a:xfrm flipV="1">
            <a:off x="1371600" y="2133600"/>
            <a:ext cx="0" cy="1828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4" name="Line 15"/>
          <p:cNvSpPr>
            <a:spLocks noChangeShapeType="1"/>
          </p:cNvSpPr>
          <p:nvPr/>
        </p:nvSpPr>
        <p:spPr bwMode="auto">
          <a:xfrm flipV="1">
            <a:off x="3505200" y="2133600"/>
            <a:ext cx="0" cy="3200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8" name="Line 16"/>
          <p:cNvSpPr>
            <a:spLocks noChangeShapeType="1"/>
          </p:cNvSpPr>
          <p:nvPr/>
        </p:nvSpPr>
        <p:spPr bwMode="auto">
          <a:xfrm>
            <a:off x="1371600" y="2819400"/>
            <a:ext cx="5791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1403350" y="2133600"/>
            <a:ext cx="5715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7" name="Line 18"/>
          <p:cNvSpPr>
            <a:spLocks noChangeShapeType="1"/>
          </p:cNvSpPr>
          <p:nvPr/>
        </p:nvSpPr>
        <p:spPr bwMode="auto">
          <a:xfrm flipV="1">
            <a:off x="1981200" y="1219200"/>
            <a:ext cx="0" cy="3124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8" name="Line 19"/>
          <p:cNvSpPr>
            <a:spLocks noChangeShapeType="1"/>
          </p:cNvSpPr>
          <p:nvPr/>
        </p:nvSpPr>
        <p:spPr bwMode="auto">
          <a:xfrm flipV="1">
            <a:off x="2895600" y="1219200"/>
            <a:ext cx="0" cy="3733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 flipH="1">
            <a:off x="1981200" y="1219200"/>
            <a:ext cx="5105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>
            <a:off x="1371600" y="3962400"/>
            <a:ext cx="3200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>
            <a:off x="1981200" y="4343400"/>
            <a:ext cx="2590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2895600" y="4953000"/>
            <a:ext cx="1676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>
            <a:off x="3505200" y="5334000"/>
            <a:ext cx="1066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7" name="Arc 25"/>
          <p:cNvSpPr>
            <a:spLocks noChangeArrowheads="1"/>
          </p:cNvSpPr>
          <p:nvPr/>
        </p:nvSpPr>
        <p:spPr bwMode="auto">
          <a:xfrm flipV="1">
            <a:off x="4572000" y="3276600"/>
            <a:ext cx="685800" cy="685800"/>
          </a:xfrm>
          <a:custGeom>
            <a:avLst/>
            <a:gdLst>
              <a:gd name="T0" fmla="*/ -32258 w 21600"/>
              <a:gd name="T1" fmla="*/ 0 h 21600"/>
              <a:gd name="T2" fmla="*/ 691329263 w 21600"/>
              <a:gd name="T3" fmla="*/ 691329263 h 21600"/>
              <a:gd name="T4" fmla="*/ -32258 w 21600"/>
              <a:gd name="T5" fmla="*/ 0 h 21600"/>
              <a:gd name="T6" fmla="*/ 691329263 w 21600"/>
              <a:gd name="T7" fmla="*/ 691329263 h 21600"/>
              <a:gd name="T8" fmla="*/ 0 w 21600"/>
              <a:gd name="T9" fmla="*/ 691329263 h 21600"/>
              <a:gd name="T10" fmla="*/ -32258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8" name="Arc 26"/>
          <p:cNvSpPr>
            <a:spLocks noChangeArrowheads="1"/>
          </p:cNvSpPr>
          <p:nvPr/>
        </p:nvSpPr>
        <p:spPr bwMode="auto">
          <a:xfrm flipV="1">
            <a:off x="4572000" y="3276600"/>
            <a:ext cx="1066800" cy="1066800"/>
          </a:xfrm>
          <a:custGeom>
            <a:avLst/>
            <a:gdLst>
              <a:gd name="T0" fmla="*/ -119521 w 21600"/>
              <a:gd name="T1" fmla="*/ 0 h 21600"/>
              <a:gd name="T2" fmla="*/ 2147483646 w 21600"/>
              <a:gd name="T3" fmla="*/ 2147483646 h 21600"/>
              <a:gd name="T4" fmla="*/ -119521 w 21600"/>
              <a:gd name="T5" fmla="*/ 0 h 21600"/>
              <a:gd name="T6" fmla="*/ 2147483646 w 21600"/>
              <a:gd name="T7" fmla="*/ 2147483646 h 21600"/>
              <a:gd name="T8" fmla="*/ 0 w 21600"/>
              <a:gd name="T9" fmla="*/ 2147483646 h 21600"/>
              <a:gd name="T10" fmla="*/ -119521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19" name="Arc 27"/>
          <p:cNvSpPr>
            <a:spLocks noChangeArrowheads="1"/>
          </p:cNvSpPr>
          <p:nvPr/>
        </p:nvSpPr>
        <p:spPr bwMode="auto">
          <a:xfrm flipV="1">
            <a:off x="4572000" y="3276600"/>
            <a:ext cx="1600200" cy="1676400"/>
          </a:xfrm>
          <a:custGeom>
            <a:avLst/>
            <a:gdLst>
              <a:gd name="T0" fmla="*/ -406125 w 21600"/>
              <a:gd name="T1" fmla="*/ 0 h 21600"/>
              <a:gd name="T2" fmla="*/ 2147483646 w 21600"/>
              <a:gd name="T3" fmla="*/ 2147483646 h 21600"/>
              <a:gd name="T4" fmla="*/ -406125 w 21600"/>
              <a:gd name="T5" fmla="*/ 0 h 21600"/>
              <a:gd name="T6" fmla="*/ 2147483646 w 21600"/>
              <a:gd name="T7" fmla="*/ 2147483646 h 21600"/>
              <a:gd name="T8" fmla="*/ 0 w 21600"/>
              <a:gd name="T9" fmla="*/ 2147483646 h 21600"/>
              <a:gd name="T10" fmla="*/ -406125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0" name="Arc 28"/>
          <p:cNvSpPr>
            <a:spLocks noChangeArrowheads="1"/>
          </p:cNvSpPr>
          <p:nvPr/>
        </p:nvSpPr>
        <p:spPr bwMode="auto">
          <a:xfrm flipV="1">
            <a:off x="4572000" y="3276600"/>
            <a:ext cx="2057400" cy="2057400"/>
          </a:xfrm>
          <a:custGeom>
            <a:avLst/>
            <a:gdLst>
              <a:gd name="T0" fmla="*/ -861917 w 21600"/>
              <a:gd name="T1" fmla="*/ 0 h 21600"/>
              <a:gd name="T2" fmla="*/ 2147483646 w 21600"/>
              <a:gd name="T3" fmla="*/ 2147483646 h 21600"/>
              <a:gd name="T4" fmla="*/ -861917 w 21600"/>
              <a:gd name="T5" fmla="*/ 0 h 21600"/>
              <a:gd name="T6" fmla="*/ 2147483646 w 21600"/>
              <a:gd name="T7" fmla="*/ 2147483646 h 21600"/>
              <a:gd name="T8" fmla="*/ 0 w 21600"/>
              <a:gd name="T9" fmla="*/ 2147483646 h 21600"/>
              <a:gd name="T10" fmla="*/ -861917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 flipV="1">
            <a:off x="5257800" y="2133600"/>
            <a:ext cx="0" cy="1143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2" name="Line 30"/>
          <p:cNvSpPr>
            <a:spLocks noChangeShapeType="1"/>
          </p:cNvSpPr>
          <p:nvPr/>
        </p:nvSpPr>
        <p:spPr bwMode="auto">
          <a:xfrm flipV="1">
            <a:off x="5638800" y="1219200"/>
            <a:ext cx="0" cy="2057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 flipV="1">
            <a:off x="6172200" y="1219200"/>
            <a:ext cx="0" cy="20574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24" name="Line 32"/>
          <p:cNvSpPr>
            <a:spLocks noChangeShapeType="1"/>
          </p:cNvSpPr>
          <p:nvPr/>
        </p:nvSpPr>
        <p:spPr bwMode="auto">
          <a:xfrm flipV="1">
            <a:off x="6629400" y="2133600"/>
            <a:ext cx="0" cy="1143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2" name="Line 33"/>
          <p:cNvSpPr>
            <a:spLocks noChangeShapeType="1"/>
          </p:cNvSpPr>
          <p:nvPr/>
        </p:nvSpPr>
        <p:spPr bwMode="auto">
          <a:xfrm>
            <a:off x="1371600" y="2133600"/>
            <a:ext cx="609600" cy="0"/>
          </a:xfrm>
          <a:prstGeom prst="line">
            <a:avLst/>
          </a:prstGeom>
          <a:noFill/>
          <a:ln w="381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3" name="Line 34"/>
          <p:cNvSpPr>
            <a:spLocks noChangeShapeType="1"/>
          </p:cNvSpPr>
          <p:nvPr/>
        </p:nvSpPr>
        <p:spPr bwMode="auto">
          <a:xfrm flipV="1">
            <a:off x="1981200" y="1219200"/>
            <a:ext cx="0" cy="914400"/>
          </a:xfrm>
          <a:prstGeom prst="line">
            <a:avLst/>
          </a:prstGeom>
          <a:noFill/>
          <a:ln w="381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4" name="Line 35"/>
          <p:cNvSpPr>
            <a:spLocks noChangeShapeType="1"/>
          </p:cNvSpPr>
          <p:nvPr/>
        </p:nvSpPr>
        <p:spPr bwMode="auto">
          <a:xfrm>
            <a:off x="1981200" y="1219200"/>
            <a:ext cx="914400" cy="0"/>
          </a:xfrm>
          <a:prstGeom prst="line">
            <a:avLst/>
          </a:prstGeom>
          <a:noFill/>
          <a:ln w="381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5" name="Line 36"/>
          <p:cNvSpPr>
            <a:spLocks noChangeShapeType="1"/>
          </p:cNvSpPr>
          <p:nvPr/>
        </p:nvSpPr>
        <p:spPr bwMode="auto">
          <a:xfrm>
            <a:off x="2895600" y="1219200"/>
            <a:ext cx="0" cy="914400"/>
          </a:xfrm>
          <a:prstGeom prst="line">
            <a:avLst/>
          </a:prstGeom>
          <a:noFill/>
          <a:ln w="381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6" name="Line 37"/>
          <p:cNvSpPr>
            <a:spLocks noChangeShapeType="1"/>
          </p:cNvSpPr>
          <p:nvPr/>
        </p:nvSpPr>
        <p:spPr bwMode="auto">
          <a:xfrm>
            <a:off x="2895600" y="2133600"/>
            <a:ext cx="609600" cy="0"/>
          </a:xfrm>
          <a:prstGeom prst="line">
            <a:avLst/>
          </a:prstGeom>
          <a:noFill/>
          <a:ln w="381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7" name="Line 38"/>
          <p:cNvSpPr>
            <a:spLocks noChangeShapeType="1"/>
          </p:cNvSpPr>
          <p:nvPr/>
        </p:nvSpPr>
        <p:spPr bwMode="auto">
          <a:xfrm>
            <a:off x="3505200" y="2133600"/>
            <a:ext cx="0" cy="685800"/>
          </a:xfrm>
          <a:prstGeom prst="line">
            <a:avLst/>
          </a:prstGeom>
          <a:noFill/>
          <a:ln w="381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8" name="Line 39"/>
          <p:cNvSpPr>
            <a:spLocks noChangeShapeType="1"/>
          </p:cNvSpPr>
          <p:nvPr/>
        </p:nvSpPr>
        <p:spPr bwMode="auto">
          <a:xfrm flipH="1">
            <a:off x="1371600" y="2819400"/>
            <a:ext cx="2133600" cy="0"/>
          </a:xfrm>
          <a:prstGeom prst="line">
            <a:avLst/>
          </a:prstGeom>
          <a:noFill/>
          <a:ln w="381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19" name="Line 40"/>
          <p:cNvSpPr>
            <a:spLocks noChangeShapeType="1"/>
          </p:cNvSpPr>
          <p:nvPr/>
        </p:nvSpPr>
        <p:spPr bwMode="auto">
          <a:xfrm flipV="1">
            <a:off x="1371600" y="2133600"/>
            <a:ext cx="0" cy="685800"/>
          </a:xfrm>
          <a:prstGeom prst="line">
            <a:avLst/>
          </a:prstGeom>
          <a:noFill/>
          <a:ln w="381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20" name="Line 41"/>
          <p:cNvSpPr>
            <a:spLocks noChangeShapeType="1"/>
          </p:cNvSpPr>
          <p:nvPr/>
        </p:nvSpPr>
        <p:spPr bwMode="auto">
          <a:xfrm>
            <a:off x="1371600" y="3962400"/>
            <a:ext cx="2133600" cy="1371600"/>
          </a:xfrm>
          <a:prstGeom prst="line">
            <a:avLst/>
          </a:prstGeom>
          <a:noFill/>
          <a:ln w="38100" cap="sq">
            <a:solidFill>
              <a:srgbClr val="33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21" name="Rectangle 42"/>
          <p:cNvSpPr>
            <a:spLocks noChangeArrowheads="1"/>
          </p:cNvSpPr>
          <p:nvPr/>
        </p:nvSpPr>
        <p:spPr bwMode="auto">
          <a:xfrm>
            <a:off x="2895600" y="1738313"/>
            <a:ext cx="395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</a:rPr>
              <a:t>e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71722" name="Rectangle 43"/>
          <p:cNvSpPr>
            <a:spLocks noChangeArrowheads="1"/>
          </p:cNvSpPr>
          <p:nvPr/>
        </p:nvSpPr>
        <p:spPr bwMode="auto">
          <a:xfrm>
            <a:off x="2819400" y="74771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</a:rPr>
              <a:t>f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71723" name="Rectangle 44"/>
          <p:cNvSpPr>
            <a:spLocks noChangeArrowheads="1"/>
          </p:cNvSpPr>
          <p:nvPr/>
        </p:nvSpPr>
        <p:spPr bwMode="auto">
          <a:xfrm>
            <a:off x="1828800" y="747713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</a:rPr>
              <a:t>g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71724" name="Rectangle 45"/>
          <p:cNvSpPr>
            <a:spLocks noChangeArrowheads="1"/>
          </p:cNvSpPr>
          <p:nvPr/>
        </p:nvSpPr>
        <p:spPr bwMode="auto">
          <a:xfrm>
            <a:off x="1524000" y="1738313"/>
            <a:ext cx="430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33CC"/>
                </a:solidFill>
              </a:rPr>
              <a:t>h</a:t>
            </a:r>
            <a:r>
              <a:rPr lang="en-US" altLang="zh-CN" sz="2400"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71725" name="Rectangle 46"/>
          <p:cNvSpPr>
            <a:spLocks noChangeArrowheads="1"/>
          </p:cNvSpPr>
          <p:nvPr/>
        </p:nvSpPr>
        <p:spPr bwMode="auto">
          <a:xfrm>
            <a:off x="1295400" y="4405313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3366FF"/>
                </a:solidFill>
                <a:sym typeface="Symbol" panose="05050102010706020507" pitchFamily="18" charset="2"/>
              </a:rPr>
              <a:t>g(</a:t>
            </a:r>
            <a:r>
              <a:rPr lang="en-US" altLang="zh-CN" sz="2400">
                <a:solidFill>
                  <a:srgbClr val="3366FF"/>
                </a:solidFill>
              </a:rPr>
              <a:t>h)</a:t>
            </a:r>
          </a:p>
        </p:txBody>
      </p:sp>
      <p:sp>
        <p:nvSpPr>
          <p:cNvPr id="71726" name="Rectangle 47"/>
          <p:cNvSpPr>
            <a:spLocks noChangeArrowheads="1"/>
          </p:cNvSpPr>
          <p:nvPr/>
        </p:nvSpPr>
        <p:spPr bwMode="auto">
          <a:xfrm>
            <a:off x="2209800" y="4938713"/>
            <a:ext cx="790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3366FF"/>
                </a:solidFill>
                <a:sym typeface="Symbol" panose="05050102010706020507" pitchFamily="18" charset="2"/>
              </a:rPr>
              <a:t>f(</a:t>
            </a:r>
            <a:r>
              <a:rPr lang="en-US" altLang="zh-CN" sz="2400">
                <a:solidFill>
                  <a:srgbClr val="3366FF"/>
                </a:solidFill>
              </a:rPr>
              <a:t>e)</a:t>
            </a:r>
          </a:p>
        </p:txBody>
      </p:sp>
      <p:sp>
        <p:nvSpPr>
          <p:cNvPr id="8240" name="Rectangle 48"/>
          <p:cNvSpPr>
            <a:spLocks noChangeArrowheads="1"/>
          </p:cNvSpPr>
          <p:nvPr/>
        </p:nvSpPr>
        <p:spPr bwMode="auto">
          <a:xfrm>
            <a:off x="4735513" y="2119313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D7095C"/>
                </a:solidFill>
              </a:rPr>
              <a:t>a</a:t>
            </a:r>
            <a:r>
              <a:rPr lang="en-US" altLang="zh-CN" sz="2400">
                <a:sym typeface="Symbol" panose="05050102010706020507" pitchFamily="18" charset="2"/>
              </a:rPr>
              <a:t></a:t>
            </a:r>
          </a:p>
        </p:txBody>
      </p:sp>
      <p:sp>
        <p:nvSpPr>
          <p:cNvPr id="8241" name="Rectangle 49"/>
          <p:cNvSpPr>
            <a:spLocks noChangeArrowheads="1"/>
          </p:cNvSpPr>
          <p:nvPr/>
        </p:nvSpPr>
        <p:spPr bwMode="auto">
          <a:xfrm>
            <a:off x="4735513" y="2805113"/>
            <a:ext cx="484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D7095C"/>
                </a:solidFill>
              </a:rPr>
              <a:t>b</a:t>
            </a:r>
            <a:r>
              <a:rPr lang="en-US" altLang="zh-CN" sz="2400">
                <a:sym typeface="Symbol" panose="05050102010706020507" pitchFamily="18" charset="2"/>
              </a:rPr>
              <a:t></a:t>
            </a:r>
          </a:p>
        </p:txBody>
      </p:sp>
      <p:sp>
        <p:nvSpPr>
          <p:cNvPr id="8242" name="Rectangle 50"/>
          <p:cNvSpPr>
            <a:spLocks noChangeArrowheads="1"/>
          </p:cNvSpPr>
          <p:nvPr/>
        </p:nvSpPr>
        <p:spPr bwMode="auto">
          <a:xfrm>
            <a:off x="6584950" y="2805113"/>
            <a:ext cx="446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D7095C"/>
                </a:solidFill>
              </a:rPr>
              <a:t>c</a:t>
            </a:r>
            <a:r>
              <a:rPr lang="en-US" altLang="zh-CN" sz="2400">
                <a:sym typeface="Symbol" panose="05050102010706020507" pitchFamily="18" charset="2"/>
              </a:rPr>
              <a:t></a:t>
            </a:r>
          </a:p>
        </p:txBody>
      </p:sp>
      <p:sp>
        <p:nvSpPr>
          <p:cNvPr id="8243" name="Rectangle 51"/>
          <p:cNvSpPr>
            <a:spLocks noChangeArrowheads="1"/>
          </p:cNvSpPr>
          <p:nvPr/>
        </p:nvSpPr>
        <p:spPr bwMode="auto">
          <a:xfrm>
            <a:off x="6640513" y="2119313"/>
            <a:ext cx="484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D7095C"/>
                </a:solidFill>
              </a:rPr>
              <a:t>d</a:t>
            </a:r>
            <a:r>
              <a:rPr lang="en-US" altLang="zh-CN" sz="2400">
                <a:sym typeface="Symbol" panose="05050102010706020507" pitchFamily="18" charset="2"/>
              </a:rPr>
              <a:t></a:t>
            </a:r>
          </a:p>
        </p:txBody>
      </p:sp>
      <p:sp>
        <p:nvSpPr>
          <p:cNvPr id="8244" name="Rectangle 52"/>
          <p:cNvSpPr>
            <a:spLocks noChangeArrowheads="1"/>
          </p:cNvSpPr>
          <p:nvPr/>
        </p:nvSpPr>
        <p:spPr bwMode="auto">
          <a:xfrm>
            <a:off x="6184900" y="1662113"/>
            <a:ext cx="446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D7095C"/>
                </a:solidFill>
              </a:rPr>
              <a:t>e</a:t>
            </a:r>
            <a:r>
              <a:rPr lang="en-US" altLang="zh-CN" sz="2400">
                <a:sym typeface="Symbol" panose="05050102010706020507" pitchFamily="18" charset="2"/>
              </a:rPr>
              <a:t></a:t>
            </a:r>
          </a:p>
        </p:txBody>
      </p:sp>
      <p:sp>
        <p:nvSpPr>
          <p:cNvPr id="8245" name="Rectangle 53"/>
          <p:cNvSpPr>
            <a:spLocks noChangeArrowheads="1"/>
          </p:cNvSpPr>
          <p:nvPr/>
        </p:nvSpPr>
        <p:spPr bwMode="auto">
          <a:xfrm>
            <a:off x="6108700" y="823913"/>
            <a:ext cx="412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D7095C"/>
                </a:solidFill>
              </a:rPr>
              <a:t>f</a:t>
            </a:r>
            <a:r>
              <a:rPr lang="en-US" altLang="zh-CN" sz="2400">
                <a:sym typeface="Symbol" panose="05050102010706020507" pitchFamily="18" charset="2"/>
              </a:rPr>
              <a:t></a:t>
            </a:r>
          </a:p>
        </p:txBody>
      </p:sp>
      <p:sp>
        <p:nvSpPr>
          <p:cNvPr id="8246" name="Rectangle 54"/>
          <p:cNvSpPr>
            <a:spLocks noChangeArrowheads="1"/>
          </p:cNvSpPr>
          <p:nvPr/>
        </p:nvSpPr>
        <p:spPr bwMode="auto">
          <a:xfrm>
            <a:off x="5421313" y="747713"/>
            <a:ext cx="466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D7095C"/>
                </a:solidFill>
              </a:rPr>
              <a:t>g</a:t>
            </a:r>
            <a:r>
              <a:rPr lang="en-US" altLang="zh-CN" sz="2400">
                <a:sym typeface="Symbol" panose="05050102010706020507" pitchFamily="18" charset="2"/>
              </a:rPr>
              <a:t></a:t>
            </a:r>
          </a:p>
        </p:txBody>
      </p:sp>
      <p:sp>
        <p:nvSpPr>
          <p:cNvPr id="8247" name="Rectangle 55"/>
          <p:cNvSpPr>
            <a:spLocks noChangeArrowheads="1"/>
          </p:cNvSpPr>
          <p:nvPr/>
        </p:nvSpPr>
        <p:spPr bwMode="auto">
          <a:xfrm>
            <a:off x="5192713" y="1738313"/>
            <a:ext cx="484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D7095C"/>
                </a:solidFill>
              </a:rPr>
              <a:t>h</a:t>
            </a:r>
            <a:r>
              <a:rPr lang="en-US" altLang="zh-CN" sz="2400">
                <a:sym typeface="Symbol" panose="05050102010706020507" pitchFamily="18" charset="2"/>
              </a:rPr>
              <a:t></a:t>
            </a:r>
          </a:p>
        </p:txBody>
      </p:sp>
      <p:sp>
        <p:nvSpPr>
          <p:cNvPr id="8248" name="Line 56"/>
          <p:cNvSpPr>
            <a:spLocks noChangeShapeType="1"/>
          </p:cNvSpPr>
          <p:nvPr/>
        </p:nvSpPr>
        <p:spPr bwMode="auto">
          <a:xfrm>
            <a:off x="5257800" y="2133600"/>
            <a:ext cx="0" cy="685800"/>
          </a:xfrm>
          <a:prstGeom prst="line">
            <a:avLst/>
          </a:prstGeom>
          <a:noFill/>
          <a:ln w="38100" cap="sq">
            <a:solidFill>
              <a:srgbClr val="FFFF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49" name="Line 57"/>
          <p:cNvSpPr>
            <a:spLocks noChangeShapeType="1"/>
          </p:cNvSpPr>
          <p:nvPr/>
        </p:nvSpPr>
        <p:spPr bwMode="auto">
          <a:xfrm>
            <a:off x="5257800" y="2819400"/>
            <a:ext cx="1371600" cy="0"/>
          </a:xfrm>
          <a:prstGeom prst="line">
            <a:avLst/>
          </a:prstGeom>
          <a:noFill/>
          <a:ln w="38100" cap="sq">
            <a:solidFill>
              <a:srgbClr val="FFFF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0" name="Line 58"/>
          <p:cNvSpPr>
            <a:spLocks noChangeShapeType="1"/>
          </p:cNvSpPr>
          <p:nvPr/>
        </p:nvSpPr>
        <p:spPr bwMode="auto">
          <a:xfrm flipV="1">
            <a:off x="6629400" y="2133600"/>
            <a:ext cx="0" cy="685800"/>
          </a:xfrm>
          <a:prstGeom prst="line">
            <a:avLst/>
          </a:prstGeom>
          <a:noFill/>
          <a:ln w="38100" cap="sq">
            <a:solidFill>
              <a:srgbClr val="FFFF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1" name="Line 59"/>
          <p:cNvSpPr>
            <a:spLocks noChangeShapeType="1"/>
          </p:cNvSpPr>
          <p:nvPr/>
        </p:nvSpPr>
        <p:spPr bwMode="auto">
          <a:xfrm flipH="1">
            <a:off x="6172200" y="2133600"/>
            <a:ext cx="457200" cy="0"/>
          </a:xfrm>
          <a:prstGeom prst="line">
            <a:avLst/>
          </a:prstGeom>
          <a:noFill/>
          <a:ln w="38100" cap="sq">
            <a:solidFill>
              <a:srgbClr val="FFFF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2" name="Line 60"/>
          <p:cNvSpPr>
            <a:spLocks noChangeShapeType="1"/>
          </p:cNvSpPr>
          <p:nvPr/>
        </p:nvSpPr>
        <p:spPr bwMode="auto">
          <a:xfrm flipV="1">
            <a:off x="6172200" y="1219200"/>
            <a:ext cx="0" cy="914400"/>
          </a:xfrm>
          <a:prstGeom prst="line">
            <a:avLst/>
          </a:prstGeom>
          <a:noFill/>
          <a:ln w="38100" cap="sq">
            <a:solidFill>
              <a:srgbClr val="FFFF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3" name="Line 61"/>
          <p:cNvSpPr>
            <a:spLocks noChangeShapeType="1"/>
          </p:cNvSpPr>
          <p:nvPr/>
        </p:nvSpPr>
        <p:spPr bwMode="auto">
          <a:xfrm flipH="1">
            <a:off x="5638800" y="1219200"/>
            <a:ext cx="533400" cy="0"/>
          </a:xfrm>
          <a:prstGeom prst="line">
            <a:avLst/>
          </a:prstGeom>
          <a:noFill/>
          <a:ln w="38100" cap="sq">
            <a:solidFill>
              <a:srgbClr val="FFFF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4" name="Line 62"/>
          <p:cNvSpPr>
            <a:spLocks noChangeShapeType="1"/>
          </p:cNvSpPr>
          <p:nvPr/>
        </p:nvSpPr>
        <p:spPr bwMode="auto">
          <a:xfrm>
            <a:off x="5638800" y="1219200"/>
            <a:ext cx="0" cy="914400"/>
          </a:xfrm>
          <a:prstGeom prst="line">
            <a:avLst/>
          </a:prstGeom>
          <a:noFill/>
          <a:ln w="38100" cap="sq">
            <a:solidFill>
              <a:srgbClr val="FFFF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5" name="Line 63"/>
          <p:cNvSpPr>
            <a:spLocks noChangeShapeType="1"/>
          </p:cNvSpPr>
          <p:nvPr/>
        </p:nvSpPr>
        <p:spPr bwMode="auto">
          <a:xfrm flipH="1">
            <a:off x="5257800" y="2133600"/>
            <a:ext cx="381000" cy="0"/>
          </a:xfrm>
          <a:prstGeom prst="line">
            <a:avLst/>
          </a:prstGeom>
          <a:noFill/>
          <a:ln w="38100" cap="sq">
            <a:solidFill>
              <a:srgbClr val="FFFF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329" name="Picture 6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1177925"/>
            <a:ext cx="2214563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30" name="Picture 6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1187450"/>
            <a:ext cx="1439863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AutoShape 26"/>
          <p:cNvSpPr>
            <a:spLocks noChangeArrowheads="1"/>
          </p:cNvSpPr>
          <p:nvPr/>
        </p:nvSpPr>
        <p:spPr bwMode="auto">
          <a:xfrm>
            <a:off x="6184900" y="4754563"/>
            <a:ext cx="2043113" cy="827087"/>
          </a:xfrm>
          <a:prstGeom prst="cloudCallout">
            <a:avLst>
              <a:gd name="adj1" fmla="val -66704"/>
              <a:gd name="adj2" fmla="val -267389"/>
            </a:avLst>
          </a:prstGeom>
          <a:solidFill>
            <a:schemeClr val="bg1"/>
          </a:solidFill>
          <a:ln w="381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/>
              <a:t>亲似性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i="1"/>
              <a:t>Affinity</a:t>
            </a:r>
          </a:p>
        </p:txBody>
      </p:sp>
      <p:sp>
        <p:nvSpPr>
          <p:cNvPr id="71746" name="Rectangle 2"/>
          <p:cNvSpPr>
            <a:spLocks noChangeArrowheads="1"/>
          </p:cNvSpPr>
          <p:nvPr/>
        </p:nvSpPr>
        <p:spPr bwMode="auto">
          <a:xfrm>
            <a:off x="0" y="0"/>
            <a:ext cx="8820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33CC"/>
                </a:solidFill>
              </a:rPr>
              <a:t>例</a:t>
            </a:r>
            <a:r>
              <a:rPr lang="en-US" altLang="zh-CN" sz="2400">
                <a:solidFill>
                  <a:srgbClr val="0033CC"/>
                </a:solidFill>
              </a:rPr>
              <a:t>. </a:t>
            </a:r>
            <a:r>
              <a:rPr lang="zh-CN" altLang="en-US" sz="2400">
                <a:solidFill>
                  <a:srgbClr val="0033CC"/>
                </a:solidFill>
              </a:rPr>
              <a:t>已知多边形的</a:t>
            </a:r>
            <a:r>
              <a:rPr lang="en-US" altLang="zh-CN" sz="2400">
                <a:solidFill>
                  <a:srgbClr val="0033CC"/>
                </a:solidFill>
              </a:rPr>
              <a:t>VH</a:t>
            </a:r>
            <a:r>
              <a:rPr lang="zh-CN" altLang="en-US" sz="2400">
                <a:solidFill>
                  <a:srgbClr val="0033CC"/>
                </a:solidFill>
              </a:rPr>
              <a:t>投影，求其</a:t>
            </a:r>
            <a:r>
              <a:rPr lang="en-US" altLang="zh-CN" sz="2400">
                <a:solidFill>
                  <a:srgbClr val="0033CC"/>
                </a:solidFill>
              </a:rPr>
              <a:t>W</a:t>
            </a:r>
            <a:r>
              <a:rPr lang="zh-CN" altLang="en-US" sz="2400">
                <a:solidFill>
                  <a:srgbClr val="0033CC"/>
                </a:solidFill>
              </a:rPr>
              <a:t>投影</a:t>
            </a:r>
            <a:r>
              <a:rPr lang="zh-CN" altLang="en-US" sz="2400">
                <a:solidFill>
                  <a:srgbClr val="0033CC"/>
                </a:solidFill>
                <a:sym typeface="PanRoman" pitchFamily="2" charset="2"/>
              </a:rPr>
              <a:t>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i="1">
                <a:solidFill>
                  <a:srgbClr val="0033CC"/>
                </a:solidFill>
                <a:sym typeface="PanRoman" pitchFamily="2" charset="2"/>
              </a:rPr>
              <a:t>Ex. Complete the W projection of polygon with the given V &amp; H projections.</a:t>
            </a:r>
            <a:endParaRPr lang="en-US" altLang="zh-CN" sz="2400" i="1"/>
          </a:p>
        </p:txBody>
      </p:sp>
      <p:sp>
        <p:nvSpPr>
          <p:cNvPr id="69" name="Text Box 31"/>
          <p:cNvSpPr txBox="1">
            <a:spLocks noChangeArrowheads="1"/>
          </p:cNvSpPr>
          <p:nvPr/>
        </p:nvSpPr>
        <p:spPr bwMode="auto">
          <a:xfrm>
            <a:off x="66675" y="5554663"/>
            <a:ext cx="2671763" cy="461962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/>
              <a:t>铅垂面</a:t>
            </a:r>
            <a:r>
              <a:rPr lang="en-US" altLang="zh-CN" sz="1600" i="1"/>
              <a:t>H-perpendicular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8" grpId="0" animBg="1"/>
      <p:bldP spid="8209" grpId="0" animBg="1"/>
      <p:bldP spid="8212" grpId="0" animBg="1"/>
      <p:bldP spid="8213" grpId="0" animBg="1"/>
      <p:bldP spid="8214" grpId="0" animBg="1"/>
      <p:bldP spid="8215" grpId="0" animBg="1"/>
      <p:bldP spid="8216" grpId="0" animBg="1"/>
      <p:bldP spid="8217" grpId="0" animBg="1"/>
      <p:bldP spid="8218" grpId="0" animBg="1"/>
      <p:bldP spid="8219" grpId="0" animBg="1"/>
      <p:bldP spid="8220" grpId="0" animBg="1"/>
      <p:bldP spid="8221" grpId="0" animBg="1"/>
      <p:bldP spid="8222" grpId="0" animBg="1"/>
      <p:bldP spid="8223" grpId="0" animBg="1"/>
      <p:bldP spid="8224" grpId="0" animBg="1"/>
      <p:bldP spid="8240" grpId="0"/>
      <p:bldP spid="8241" grpId="0"/>
      <p:bldP spid="8242" grpId="0"/>
      <p:bldP spid="8243" grpId="0"/>
      <p:bldP spid="8244" grpId="0"/>
      <p:bldP spid="8245" grpId="0"/>
      <p:bldP spid="8246" grpId="0"/>
      <p:bldP spid="8247" grpId="0"/>
      <p:bldP spid="8248" grpId="0" animBg="1"/>
      <p:bldP spid="8249" grpId="0" animBg="1"/>
      <p:bldP spid="8250" grpId="0" animBg="1"/>
      <p:bldP spid="8251" grpId="0" animBg="1"/>
      <p:bldP spid="8252" grpId="0" animBg="1"/>
      <p:bldP spid="8253" grpId="0" animBg="1"/>
      <p:bldP spid="8254" grpId="0" animBg="1"/>
      <p:bldP spid="8255" grpId="0" animBg="1"/>
      <p:bldP spid="68" grpId="0" animBg="1"/>
      <p:bldP spid="6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/>
          <p:nvPr/>
        </p:nvSpPr>
        <p:spPr>
          <a:xfrm>
            <a:off x="0" y="0"/>
            <a:ext cx="9144000" cy="5078413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3600" noProof="1">
                <a:latin typeface="黑体" panose="02010609060101010101" pitchFamily="2" charset="-122"/>
                <a:ea typeface="黑体" panose="02010609060101010101" pitchFamily="2" charset="-122"/>
              </a:rPr>
              <a:t>作业：</a:t>
            </a:r>
            <a:endParaRPr lang="en-US" altLang="zh-CN" sz="3600" noProof="1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P3, P5,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P6(1,2)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zh-CN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P7, P10</a:t>
            </a:r>
            <a:endParaRPr lang="en-US" altLang="zh-CN" sz="2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lvl="3" algn="ctr" eaLnBrk="1" hangingPunct="1">
              <a:spcBef>
                <a:spcPct val="50000"/>
              </a:spcBef>
              <a:defRPr/>
            </a:pPr>
            <a:r>
              <a:rPr lang="zh-CN" altLang="zh-CN" sz="28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课堂完成</a:t>
            </a:r>
            <a:r>
              <a:rPr lang="en-US" altLang="zh-CN" sz="28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P9 (</a:t>
            </a:r>
            <a:r>
              <a:rPr lang="zh-CN" altLang="en-US" sz="28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提交到我发的链接，命名：学号</a:t>
            </a:r>
            <a:r>
              <a:rPr lang="en-US" altLang="zh-CN" sz="28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r>
              <a:rPr lang="zh-CN" altLang="en-US" sz="28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姓名</a:t>
            </a:r>
            <a:r>
              <a:rPr lang="en-US" altLang="zh-CN" sz="28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-P9</a:t>
            </a:r>
            <a:r>
              <a:rPr lang="zh-CN" altLang="en-US" sz="28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endParaRPr lang="en-US" altLang="zh-CN" sz="2800" noProof="1">
              <a:solidFill>
                <a:srgbClr val="FF0000"/>
              </a:solidFill>
              <a:latin typeface="黑体" panose="0201060906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000" noProof="1">
                <a:latin typeface="黑体" panose="02010609060101010101" pitchFamily="2" charset="-122"/>
                <a:ea typeface="黑体" panose="02010609060101010101" pitchFamily="2" charset="-122"/>
              </a:rPr>
              <a:t>注意：    </a:t>
            </a:r>
            <a:r>
              <a:rPr lang="en-US" altLang="zh-CN" sz="2000" noProof="1">
                <a:latin typeface="黑体" panose="02010609060101010101" pitchFamily="2" charset="-122"/>
                <a:ea typeface="黑体" panose="02010609060101010101" pitchFamily="2" charset="-122"/>
              </a:rPr>
              <a:t>1.</a:t>
            </a:r>
            <a:r>
              <a:rPr lang="zh-CN" altLang="en-US" sz="2000" noProof="1">
                <a:latin typeface="黑体" panose="02010609060101010101" pitchFamily="2" charset="-122"/>
                <a:ea typeface="黑体" panose="02010609060101010101" pitchFamily="2" charset="-122"/>
              </a:rPr>
              <a:t>作业除学号名字外一律为</a:t>
            </a:r>
            <a:r>
              <a:rPr lang="zh-CN" altLang="en-US" sz="2000" u="sng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铅笔 </a:t>
            </a:r>
            <a:r>
              <a:rPr lang="en-US" altLang="zh-CN" sz="2000" u="sng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(By Pencil)</a:t>
            </a:r>
            <a:endParaRPr lang="en-US" altLang="zh-CN" sz="2000" u="sng" noProof="1">
              <a:solidFill>
                <a:srgbClr val="FF0000"/>
              </a:solidFill>
              <a:latin typeface="黑体" panose="02010609060101010101" pitchFamily="2" charset="-122"/>
            </a:endParaRPr>
          </a:p>
          <a:p>
            <a:pPr lvl="3" eaLnBrk="1" hangingPunct="1">
              <a:spcBef>
                <a:spcPct val="50000"/>
              </a:spcBef>
              <a:defRPr/>
            </a:pPr>
            <a:r>
              <a:rPr lang="en-US" altLang="zh-CN" sz="2000" noProof="1">
                <a:latin typeface="黑体" panose="02010609060101010101" pitchFamily="2" charset="-122"/>
                <a:ea typeface="黑体" panose="02010609060101010101" pitchFamily="2" charset="-122"/>
              </a:rPr>
              <a:t>2.</a:t>
            </a:r>
            <a:r>
              <a:rPr lang="zh-CN" altLang="en-US" sz="2000" noProof="1">
                <a:latin typeface="黑体" panose="02010609060101010101" pitchFamily="2" charset="-122"/>
                <a:ea typeface="黑体" panose="02010609060101010101" pitchFamily="2" charset="-122"/>
              </a:rPr>
              <a:t>图中尺寸均为</a:t>
            </a:r>
            <a:r>
              <a:rPr lang="en-US" altLang="zh-CN" sz="20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mm (unit)</a:t>
            </a:r>
            <a:endParaRPr lang="en-US" altLang="zh-CN" sz="2000" noProof="1">
              <a:solidFill>
                <a:srgbClr val="FF0000"/>
              </a:solidFill>
              <a:latin typeface="黑体" panose="02010609060101010101" pitchFamily="2" charset="-122"/>
            </a:endParaRPr>
          </a:p>
          <a:p>
            <a:pPr lvl="3" eaLnBrk="1" hangingPunct="1">
              <a:spcBef>
                <a:spcPct val="50000"/>
              </a:spcBef>
              <a:defRPr/>
            </a:pPr>
            <a:r>
              <a:rPr lang="en-US" altLang="zh-CN" sz="2000" noProof="1">
                <a:latin typeface="黑体" panose="02010609060101010101" pitchFamily="2" charset="-122"/>
                <a:ea typeface="黑体" panose="02010609060101010101" pitchFamily="2" charset="-122"/>
              </a:rPr>
              <a:t>3.</a:t>
            </a:r>
            <a:r>
              <a:rPr lang="zh-CN" altLang="en-US" sz="2000" noProof="1">
                <a:latin typeface="黑体" panose="02010609060101010101" pitchFamily="2" charset="-122"/>
                <a:ea typeface="黑体" panose="02010609060101010101" pitchFamily="2" charset="-122"/>
              </a:rPr>
              <a:t>要</a:t>
            </a:r>
            <a:r>
              <a:rPr lang="zh-CN" altLang="en-US" sz="20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准确</a:t>
            </a:r>
            <a:r>
              <a:rPr lang="zh-CN" altLang="en-US" sz="2000" noProof="1">
                <a:latin typeface="黑体" panose="02010609060101010101" pitchFamily="2" charset="-122"/>
                <a:ea typeface="黑体" panose="02010609060101010101" pitchFamily="2" charset="-122"/>
              </a:rPr>
              <a:t>作图</a:t>
            </a:r>
            <a:r>
              <a:rPr lang="en-US" altLang="zh-CN" sz="20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(Draw accurately and clearly)</a:t>
            </a:r>
            <a:endParaRPr lang="en-US" altLang="zh-CN" sz="2000" noProof="1">
              <a:solidFill>
                <a:srgbClr val="FF0000"/>
              </a:solidFill>
              <a:latin typeface="黑体" panose="02010609060101010101" pitchFamily="2" charset="-122"/>
            </a:endParaRPr>
          </a:p>
          <a:p>
            <a:pPr lvl="3" eaLnBrk="1" hangingPunct="1">
              <a:spcBef>
                <a:spcPct val="50000"/>
              </a:spcBef>
              <a:defRPr/>
            </a:pPr>
            <a:r>
              <a:rPr lang="en-US" altLang="zh-CN" sz="2000" noProof="1">
                <a:latin typeface="黑体" panose="02010609060101010101" pitchFamily="2" charset="-122"/>
                <a:ea typeface="黑体" panose="02010609060101010101" pitchFamily="2" charset="-122"/>
              </a:rPr>
              <a:t>4.</a:t>
            </a:r>
            <a:r>
              <a:rPr lang="zh-CN" altLang="en-US" sz="2000" noProof="1">
                <a:latin typeface="黑体" panose="02010609060101010101" pitchFamily="2" charset="-122"/>
                <a:ea typeface="黑体" panose="02010609060101010101" pitchFamily="2" charset="-122"/>
              </a:rPr>
              <a:t>区分</a:t>
            </a:r>
            <a:r>
              <a:rPr lang="zh-CN" altLang="en-US" sz="20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大小写</a:t>
            </a:r>
            <a:r>
              <a:rPr lang="en-US" altLang="zh-CN" sz="20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(Letter Case Sensitive</a:t>
            </a:r>
            <a:r>
              <a:rPr lang="zh-CN" altLang="en-US" sz="20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r>
              <a:rPr lang="en-US" altLang="zh-CN" sz="2000" noProof="1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ket </a:t>
            </a:r>
            <a:endParaRPr lang="en-US" altLang="zh-CN" sz="2000" noProof="1">
              <a:solidFill>
                <a:srgbClr val="FF0000"/>
              </a:solidFill>
              <a:latin typeface="黑体" panose="02010609060101010101" pitchFamily="2" charset="-122"/>
            </a:endParaRP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350" y="5445125"/>
            <a:ext cx="9144000" cy="116998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/>
              <a:t>参考教材</a:t>
            </a:r>
            <a:r>
              <a:rPr lang="en-US" altLang="zh-CN" sz="2800"/>
              <a:t>Refer to textbook: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800"/>
              <a:t>P20-30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5"/>
          <p:cNvSpPr txBox="1">
            <a:spLocks noChangeArrowheads="1"/>
          </p:cNvSpPr>
          <p:nvPr/>
        </p:nvSpPr>
        <p:spPr bwMode="auto">
          <a:xfrm>
            <a:off x="4071938" y="0"/>
            <a:ext cx="1293812" cy="6413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3600"/>
              <a:t>P3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94788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Text Box 5"/>
          <p:cNvSpPr txBox="1">
            <a:spLocks noChangeArrowheads="1"/>
          </p:cNvSpPr>
          <p:nvPr/>
        </p:nvSpPr>
        <p:spPr bwMode="auto">
          <a:xfrm>
            <a:off x="4071938" y="0"/>
            <a:ext cx="1293812" cy="6413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3600"/>
              <a:t>P5</a:t>
            </a:r>
          </a:p>
        </p:txBody>
      </p:sp>
      <p:sp>
        <p:nvSpPr>
          <p:cNvPr id="74756" name="TextBox 1"/>
          <p:cNvSpPr txBox="1">
            <a:spLocks noChangeArrowheads="1"/>
          </p:cNvSpPr>
          <p:nvPr/>
        </p:nvSpPr>
        <p:spPr bwMode="auto">
          <a:xfrm>
            <a:off x="1547813" y="4464050"/>
            <a:ext cx="720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FF0000"/>
                </a:solidFill>
                <a:ea typeface="Gulim" pitchFamily="34" charset="-127"/>
              </a:rPr>
              <a:t>┴</a:t>
            </a:r>
            <a:r>
              <a:rPr lang="en-US" altLang="zh-CN" sz="1600">
                <a:solidFill>
                  <a:srgbClr val="FF0000"/>
                </a:solidFill>
                <a:ea typeface="Gulim" pitchFamily="34" charset="-127"/>
              </a:rPr>
              <a:t>W</a:t>
            </a:r>
            <a:endParaRPr lang="zh-CN" altLang="en-US" sz="1600" i="1">
              <a:solidFill>
                <a:srgbClr val="FF0000"/>
              </a:solidFill>
              <a:ea typeface="Gulim" pitchFamily="34" charset="-127"/>
            </a:endParaRPr>
          </a:p>
        </p:txBody>
      </p:sp>
      <p:sp>
        <p:nvSpPr>
          <p:cNvPr id="74757" name="TextBox 4"/>
          <p:cNvSpPr txBox="1">
            <a:spLocks noChangeArrowheads="1"/>
          </p:cNvSpPr>
          <p:nvPr/>
        </p:nvSpPr>
        <p:spPr bwMode="auto">
          <a:xfrm>
            <a:off x="1547813" y="4802188"/>
            <a:ext cx="720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FF0000"/>
                </a:solidFill>
                <a:ea typeface="Gulim" pitchFamily="34" charset="-127"/>
              </a:rPr>
              <a:t>┴</a:t>
            </a:r>
            <a:r>
              <a:rPr lang="en-US" altLang="zh-CN" sz="1600">
                <a:solidFill>
                  <a:srgbClr val="FF0000"/>
                </a:solidFill>
                <a:ea typeface="Gulim" pitchFamily="34" charset="-127"/>
              </a:rPr>
              <a:t>H</a:t>
            </a:r>
            <a:endParaRPr lang="zh-CN" altLang="en-US" sz="1600" i="1">
              <a:solidFill>
                <a:srgbClr val="FF0000"/>
              </a:solidFill>
              <a:ea typeface="Gulim" pitchFamily="34" charset="-127"/>
            </a:endParaRPr>
          </a:p>
        </p:txBody>
      </p:sp>
      <p:sp>
        <p:nvSpPr>
          <p:cNvPr id="74758" name="TextBox 5"/>
          <p:cNvSpPr txBox="1">
            <a:spLocks noChangeArrowheads="1"/>
          </p:cNvSpPr>
          <p:nvPr/>
        </p:nvSpPr>
        <p:spPr bwMode="auto">
          <a:xfrm>
            <a:off x="1403350" y="5300663"/>
            <a:ext cx="7207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0000"/>
                </a:solidFill>
                <a:ea typeface="Gulim" pitchFamily="34" charset="-127"/>
              </a:rPr>
              <a:t>//W</a:t>
            </a:r>
            <a:endParaRPr lang="zh-CN" altLang="en-US" sz="1600" i="1">
              <a:solidFill>
                <a:srgbClr val="FF0000"/>
              </a:solidFill>
              <a:ea typeface="Gulim" pitchFamily="34" charset="-127"/>
            </a:endParaRPr>
          </a:p>
        </p:txBody>
      </p:sp>
      <p:sp>
        <p:nvSpPr>
          <p:cNvPr id="74759" name="TextBox 6"/>
          <p:cNvSpPr txBox="1">
            <a:spLocks noChangeArrowheads="1"/>
          </p:cNvSpPr>
          <p:nvPr/>
        </p:nvSpPr>
        <p:spPr bwMode="auto">
          <a:xfrm>
            <a:off x="5148263" y="4333875"/>
            <a:ext cx="2087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FF0000"/>
                </a:solidFill>
                <a:ea typeface="Gulim" pitchFamily="34" charset="-127"/>
              </a:rPr>
              <a:t>//H or Horizontal</a:t>
            </a:r>
            <a:endParaRPr lang="zh-CN" altLang="en-US" sz="1600" i="1">
              <a:solidFill>
                <a:srgbClr val="FF0000"/>
              </a:solidFill>
              <a:ea typeface="Gulim" pitchFamily="34" charset="-127"/>
            </a:endParaRPr>
          </a:p>
        </p:txBody>
      </p:sp>
      <p:sp>
        <p:nvSpPr>
          <p:cNvPr id="74760" name="TextBox 7"/>
          <p:cNvSpPr txBox="1">
            <a:spLocks noChangeArrowheads="1"/>
          </p:cNvSpPr>
          <p:nvPr/>
        </p:nvSpPr>
        <p:spPr bwMode="auto">
          <a:xfrm>
            <a:off x="5126038" y="4676775"/>
            <a:ext cx="7191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FF0000"/>
                </a:solidFill>
                <a:ea typeface="Gulim" pitchFamily="34" charset="-127"/>
              </a:rPr>
              <a:t>┴</a:t>
            </a:r>
            <a:r>
              <a:rPr lang="en-US" altLang="zh-CN" sz="1600">
                <a:solidFill>
                  <a:srgbClr val="FF0000"/>
                </a:solidFill>
                <a:ea typeface="Gulim" pitchFamily="34" charset="-127"/>
              </a:rPr>
              <a:t>V</a:t>
            </a:r>
            <a:endParaRPr lang="zh-CN" altLang="en-US" sz="1600" i="1">
              <a:solidFill>
                <a:srgbClr val="FF0000"/>
              </a:solidFill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"/>
            <a:ext cx="9144000" cy="646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Text Box 5"/>
          <p:cNvSpPr txBox="1">
            <a:spLocks noChangeArrowheads="1"/>
          </p:cNvSpPr>
          <p:nvPr/>
        </p:nvSpPr>
        <p:spPr bwMode="auto">
          <a:xfrm>
            <a:off x="4071938" y="0"/>
            <a:ext cx="1293812" cy="6413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3600"/>
              <a:t>P6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295275"/>
            <a:ext cx="9040813" cy="638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ext Box 5"/>
          <p:cNvSpPr txBox="1">
            <a:spLocks noChangeArrowheads="1"/>
          </p:cNvSpPr>
          <p:nvPr/>
        </p:nvSpPr>
        <p:spPr bwMode="auto">
          <a:xfrm>
            <a:off x="0" y="-25400"/>
            <a:ext cx="1293813" cy="6413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3600"/>
              <a:t>P7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8375650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ext Box 5"/>
          <p:cNvSpPr txBox="1">
            <a:spLocks noChangeArrowheads="1"/>
          </p:cNvSpPr>
          <p:nvPr/>
        </p:nvSpPr>
        <p:spPr bwMode="auto">
          <a:xfrm>
            <a:off x="0" y="-25400"/>
            <a:ext cx="1293813" cy="6413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3600"/>
              <a:t>P8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85263" cy="642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Text Box 5"/>
          <p:cNvSpPr txBox="1">
            <a:spLocks noChangeArrowheads="1"/>
          </p:cNvSpPr>
          <p:nvPr/>
        </p:nvSpPr>
        <p:spPr bwMode="auto">
          <a:xfrm>
            <a:off x="0" y="0"/>
            <a:ext cx="1223963" cy="57943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/>
              <a:t>P9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/>
          <p:cNvSpPr txBox="1">
            <a:spLocks noChangeArrowheads="1"/>
          </p:cNvSpPr>
          <p:nvPr/>
        </p:nvSpPr>
        <p:spPr bwMode="auto">
          <a:xfrm>
            <a:off x="250825" y="692150"/>
            <a:ext cx="8424863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3600"/>
              <a:t>问题</a:t>
            </a:r>
            <a:r>
              <a:rPr kumimoji="1" lang="en-US" altLang="zh-CN" sz="3600"/>
              <a:t>1</a:t>
            </a:r>
            <a:r>
              <a:rPr kumimoji="1" lang="zh-CN" altLang="en-US" sz="3600"/>
              <a:t>：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3600"/>
              <a:t>过平面内的三点作圆</a:t>
            </a:r>
            <a:endParaRPr kumimoji="1" lang="zh-CN" altLang="en-US" sz="2800"/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en-US" altLang="zh-CN" sz="2800"/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213100"/>
            <a:ext cx="30480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3378200"/>
            <a:ext cx="27527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3403600" y="3424238"/>
            <a:ext cx="2519363" cy="244792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/>
          </a:p>
        </p:txBody>
      </p:sp>
      <p:sp>
        <p:nvSpPr>
          <p:cNvPr id="43017" name="Oval 9"/>
          <p:cNvSpPr>
            <a:spLocks noChangeArrowheads="1"/>
          </p:cNvSpPr>
          <p:nvPr/>
        </p:nvSpPr>
        <p:spPr bwMode="auto">
          <a:xfrm>
            <a:off x="4572000" y="4581525"/>
            <a:ext cx="144463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20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6" grpId="0" animBg="1"/>
      <p:bldP spid="430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620713"/>
            <a:ext cx="8226425" cy="597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5"/>
          <p:cNvSpPr txBox="1">
            <a:spLocks noChangeArrowheads="1"/>
          </p:cNvSpPr>
          <p:nvPr/>
        </p:nvSpPr>
        <p:spPr bwMode="auto">
          <a:xfrm>
            <a:off x="0" y="-25400"/>
            <a:ext cx="1293813" cy="6413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3600"/>
              <a:t>P10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701800"/>
            <a:ext cx="47244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773238"/>
            <a:ext cx="44481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341438"/>
            <a:ext cx="44958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250825" y="115888"/>
            <a:ext cx="84248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3600"/>
              <a:t>问题</a:t>
            </a:r>
            <a:r>
              <a:rPr kumimoji="1" lang="en-US" altLang="zh-CN" sz="3600"/>
              <a:t>2</a:t>
            </a:r>
            <a:r>
              <a:rPr kumimoji="1" lang="en-US" altLang="zh-CN" sz="2800"/>
              <a:t> </a:t>
            </a:r>
            <a:r>
              <a:rPr kumimoji="1" lang="zh-CN" altLang="en-US" sz="3600"/>
              <a:t>：过空间四点作球</a:t>
            </a: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250825" y="3933825"/>
            <a:ext cx="208915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/>
              <a:t>立体几何的方法</a:t>
            </a:r>
            <a:r>
              <a:rPr kumimoji="1" lang="zh-CN" altLang="en-US" sz="1600"/>
              <a:t>（</a:t>
            </a:r>
            <a:r>
              <a:rPr kumimoji="1" lang="en-US" altLang="zh-CN" sz="1600"/>
              <a:t>Solid Geometry </a:t>
            </a:r>
            <a:r>
              <a:rPr kumimoji="1" lang="zh-CN" altLang="en-US" sz="1600"/>
              <a:t>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1600"/>
              <a:t>    </a:t>
            </a:r>
            <a:r>
              <a:rPr kumimoji="1" lang="en-US" altLang="zh-CN" sz="2000"/>
              <a:t>——</a:t>
            </a:r>
            <a:r>
              <a:rPr kumimoji="1" lang="zh-CN" altLang="en-US" sz="1600"/>
              <a:t>逻辑结论（</a:t>
            </a:r>
            <a:r>
              <a:rPr kumimoji="1" lang="en-US" altLang="zh-CN" sz="1600"/>
              <a:t>Logical Result</a:t>
            </a:r>
            <a:r>
              <a:rPr kumimoji="1" lang="zh-CN" altLang="en-US" sz="1600"/>
              <a:t>）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732588" y="4221163"/>
            <a:ext cx="22320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/>
              <a:t>解析几何的方法</a:t>
            </a:r>
            <a:r>
              <a:rPr kumimoji="1" lang="zh-CN" altLang="en-US" sz="1600"/>
              <a:t>（</a:t>
            </a:r>
            <a:r>
              <a:rPr kumimoji="1" lang="en-US" altLang="zh-CN" sz="1600"/>
              <a:t>Analytic Geometry </a:t>
            </a:r>
            <a:r>
              <a:rPr kumimoji="1" lang="zh-CN" altLang="en-US" sz="1600"/>
              <a:t>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1600"/>
              <a:t>    </a:t>
            </a:r>
            <a:r>
              <a:rPr kumimoji="1" lang="en-US" altLang="zh-CN" sz="2000"/>
              <a:t>——</a:t>
            </a:r>
            <a:r>
              <a:rPr kumimoji="1" lang="zh-CN" altLang="en-US" sz="1600"/>
              <a:t>解析解（</a:t>
            </a:r>
            <a:r>
              <a:rPr kumimoji="1" lang="en-US" altLang="zh-CN" sz="1600"/>
              <a:t>Analytic Result</a:t>
            </a:r>
            <a:r>
              <a:rPr kumimoji="1" lang="zh-CN" altLang="en-US" sz="1600"/>
              <a:t>）</a:t>
            </a:r>
          </a:p>
        </p:txBody>
      </p: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6911975" y="1989138"/>
            <a:ext cx="2232025" cy="21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P1(X1,Y1,Z1)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P2(X2,Y2,Z2)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P3(X3,Y3,Z3)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P4(X4,Y4,Z4)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Cen=…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1800">
                <a:solidFill>
                  <a:srgbClr val="FF0000"/>
                </a:solidFill>
              </a:rPr>
              <a:t>R=…</a:t>
            </a:r>
          </a:p>
        </p:txBody>
      </p:sp>
      <p:sp>
        <p:nvSpPr>
          <p:cNvPr id="57355" name="Oval 11">
            <a:extLst/>
          </p:cNvPr>
          <p:cNvSpPr>
            <a:spLocks noChangeArrowheads="1"/>
          </p:cNvSpPr>
          <p:nvPr/>
        </p:nvSpPr>
        <p:spPr bwMode="auto">
          <a:xfrm>
            <a:off x="2484438" y="1412875"/>
            <a:ext cx="4248150" cy="4248150"/>
          </a:xfrm>
          <a:prstGeom prst="ellipse">
            <a:avLst/>
          </a:prstGeom>
          <a:gradFill rotWithShape="0">
            <a:gsLst>
              <a:gs pos="0">
                <a:schemeClr val="accent1">
                  <a:alpha val="39999"/>
                </a:schemeClr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5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0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0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0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0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0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5" grpId="0"/>
      <p:bldP spid="50186" grpId="0" build="allAtOnce"/>
      <p:bldP spid="573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112713" y="130175"/>
            <a:ext cx="788035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800"/>
              <a:t>画法几何的方法</a:t>
            </a:r>
            <a:r>
              <a:rPr kumimoji="1" lang="zh-CN" altLang="en-US" sz="2000"/>
              <a:t>（</a:t>
            </a:r>
            <a:r>
              <a:rPr kumimoji="1" lang="en-US" altLang="zh-CN" sz="2000"/>
              <a:t>Descriptive Geometry</a:t>
            </a:r>
            <a:r>
              <a:rPr kumimoji="1" lang="zh-CN" altLang="en-US" sz="2000"/>
              <a:t>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000"/>
              <a:t>       </a:t>
            </a:r>
            <a:endParaRPr kumimoji="1" lang="en-US" altLang="zh-CN" sz="2000"/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79388" y="1268413"/>
            <a:ext cx="51847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/>
              <a:t>        </a:t>
            </a:r>
            <a:r>
              <a:rPr kumimoji="1" lang="zh-CN" altLang="en-US" sz="2400"/>
              <a:t>以平面（</a:t>
            </a:r>
            <a:r>
              <a:rPr kumimoji="1" lang="en-US" altLang="zh-CN" sz="2400"/>
              <a:t>2D</a:t>
            </a:r>
            <a:r>
              <a:rPr kumimoji="1" lang="zh-CN" altLang="en-US" sz="2400"/>
              <a:t>）图形的方法表达三维空间（</a:t>
            </a:r>
            <a:r>
              <a:rPr kumimoji="1" lang="en-US" altLang="zh-CN" sz="2400"/>
              <a:t>3D</a:t>
            </a:r>
            <a:r>
              <a:rPr kumimoji="1" lang="zh-CN" altLang="en-US" sz="2400"/>
              <a:t>）几何元素</a:t>
            </a:r>
            <a:r>
              <a:rPr kumimoji="1" lang="en-US" altLang="zh-CN" sz="2400"/>
              <a:t>—</a:t>
            </a:r>
            <a:r>
              <a:rPr kumimoji="1" lang="zh-CN" altLang="en-US" sz="2400">
                <a:solidFill>
                  <a:srgbClr val="FF0000"/>
                </a:solidFill>
              </a:rPr>
              <a:t>图示法</a:t>
            </a:r>
            <a:endParaRPr kumimoji="1" lang="zh-CN" altLang="en-US" sz="2000" b="0"/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zh-CN" altLang="en-US" sz="2400"/>
              <a:t>        并解决空间几何问题</a:t>
            </a:r>
            <a:r>
              <a:rPr kumimoji="1" lang="en-US" altLang="zh-CN" sz="2400"/>
              <a:t>—</a:t>
            </a:r>
            <a:r>
              <a:rPr kumimoji="1" lang="zh-CN" altLang="en-US" sz="2400">
                <a:solidFill>
                  <a:srgbClr val="FF0000"/>
                </a:solidFill>
              </a:rPr>
              <a:t>图解法</a:t>
            </a:r>
            <a:endParaRPr kumimoji="1" lang="zh-CN" altLang="en-US" sz="2000" b="0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0"/>
            <a:ext cx="3514725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539750" y="2997200"/>
            <a:ext cx="4032250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/>
              <a:t>“</a:t>
            </a:r>
            <a:r>
              <a:rPr kumimoji="1" lang="zh-CN" altLang="en-US" sz="2400"/>
              <a:t>维”，‘</a:t>
            </a:r>
            <a:r>
              <a:rPr kumimoji="1" lang="en-US" altLang="zh-CN" sz="2400"/>
              <a:t>D’ – Dimension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/>
              <a:t>1D——</a:t>
            </a:r>
            <a:r>
              <a:rPr kumimoji="1" lang="zh-CN" altLang="en-US" sz="2400"/>
              <a:t>线性</a:t>
            </a:r>
            <a:r>
              <a:rPr kumimoji="1" lang="zh-CN" altLang="en-US" sz="2000"/>
              <a:t>（</a:t>
            </a:r>
            <a:r>
              <a:rPr kumimoji="1" lang="en-US" altLang="zh-CN" sz="2000"/>
              <a:t>Linear</a:t>
            </a:r>
            <a:r>
              <a:rPr kumimoji="1" lang="zh-CN" altLang="en-US" sz="2000"/>
              <a:t>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/>
              <a:t>2D——</a:t>
            </a:r>
            <a:r>
              <a:rPr kumimoji="1" lang="zh-CN" altLang="en-US" sz="2400"/>
              <a:t>平面</a:t>
            </a:r>
            <a:r>
              <a:rPr kumimoji="1" lang="zh-CN" altLang="en-US" sz="2000"/>
              <a:t>（</a:t>
            </a:r>
            <a:r>
              <a:rPr kumimoji="1" lang="en-US" altLang="zh-CN" sz="2000"/>
              <a:t>Planar</a:t>
            </a:r>
            <a:r>
              <a:rPr kumimoji="1" lang="zh-CN" altLang="en-US" sz="2000"/>
              <a:t>）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400"/>
              <a:t>3D——</a:t>
            </a:r>
            <a:r>
              <a:rPr kumimoji="1" lang="zh-CN" altLang="en-US" sz="2400"/>
              <a:t>空间、立体</a:t>
            </a:r>
            <a:r>
              <a:rPr kumimoji="1" lang="zh-CN" altLang="en-US" sz="2000"/>
              <a:t>（</a:t>
            </a:r>
            <a:r>
              <a:rPr kumimoji="1" lang="en-US" altLang="zh-CN" sz="2000"/>
              <a:t>Spatial</a:t>
            </a:r>
            <a:r>
              <a:rPr kumimoji="1" lang="zh-CN" altLang="en-US" sz="2000"/>
              <a:t>）</a:t>
            </a:r>
            <a:endParaRPr kumimoji="1"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/>
      <p:bldP spid="49157" grpId="0"/>
      <p:bldP spid="491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0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0" y="0"/>
            <a:ext cx="8937625" cy="1279525"/>
          </a:xfrm>
          <a:prstGeom prst="rect">
            <a:avLst/>
          </a:prstGeom>
          <a:noFill/>
          <a:ln>
            <a:noFill/>
          </a:ln>
          <a:effectLst>
            <a:outerShdw dist="28398" dir="1593903" algn="ctr" rotWithShape="0">
              <a:srgbClr val="FF0066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algn="ctr"/>
            <a:r>
              <a:rPr lang="zh-CN" altLang="en-US" sz="5400" b="0">
                <a:solidFill>
                  <a:schemeClr val="tx2"/>
                </a:solidFill>
                <a:latin typeface="黑体" panose="02010609060101010101" pitchFamily="49" charset="-122"/>
              </a:rPr>
              <a:t>投影</a:t>
            </a:r>
          </a:p>
          <a:p>
            <a:pPr algn="ctr"/>
            <a:r>
              <a:rPr lang="zh-CN" altLang="en-US" b="0">
                <a:solidFill>
                  <a:schemeClr val="tx2"/>
                </a:solidFill>
                <a:latin typeface="黑体" panose="02010609060101010101" pitchFamily="49" charset="-122"/>
              </a:rPr>
              <a:t>（</a:t>
            </a:r>
            <a:r>
              <a:rPr lang="en-US" altLang="zh-CN" b="0">
                <a:solidFill>
                  <a:schemeClr val="tx2"/>
                </a:solidFill>
                <a:latin typeface="黑体" panose="02010609060101010101" pitchFamily="49" charset="-122"/>
              </a:rPr>
              <a:t>Projection</a:t>
            </a:r>
            <a:r>
              <a:rPr lang="zh-CN" altLang="en-US" b="0">
                <a:solidFill>
                  <a:schemeClr val="tx2"/>
                </a:solidFill>
                <a:latin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7|8.5|9.4|4.2|11.8|24.7|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9|15.3"/>
</p:tagLst>
</file>

<file path=ppt/theme/theme1.xml><?xml version="1.0" encoding="utf-8"?>
<a:theme xmlns:a="http://schemas.openxmlformats.org/drawingml/2006/main" name="默认设计模板">
  <a:themeElements>
    <a:clrScheme name="默认设计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2933</Words>
  <Application>Microsoft Office PowerPoint</Application>
  <PresentationFormat>全屏显示(4:3)</PresentationFormat>
  <Paragraphs>618</Paragraphs>
  <Slides>60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83" baseType="lpstr">
      <vt:lpstr>CommercialPi BT</vt:lpstr>
      <vt:lpstr>CommercialScript BT</vt:lpstr>
      <vt:lpstr>EuroRoman</vt:lpstr>
      <vt:lpstr>Gulim</vt:lpstr>
      <vt:lpstr>ISOCPEUR</vt:lpstr>
      <vt:lpstr>Microsoft JhengHei</vt:lpstr>
      <vt:lpstr>PanRoman</vt:lpstr>
      <vt:lpstr>UniversalMath1 BT</vt:lpstr>
      <vt:lpstr>仿宋_GB2312</vt:lpstr>
      <vt:lpstr>黑体</vt:lpstr>
      <vt:lpstr>华文楷体</vt:lpstr>
      <vt:lpstr>楷体_GB2312</vt:lpstr>
      <vt:lpstr>宋体</vt:lpstr>
      <vt:lpstr>微软雅黑</vt:lpstr>
      <vt:lpstr>Comic Sans MS</vt:lpstr>
      <vt:lpstr>Symbol</vt:lpstr>
      <vt:lpstr>Tahoma</vt:lpstr>
      <vt:lpstr>Times New Roman</vt:lpstr>
      <vt:lpstr>Verdana</vt:lpstr>
      <vt:lpstr>Wingdings</vt:lpstr>
      <vt:lpstr>默认设计模板</vt:lpstr>
      <vt:lpstr>Photoshop.Image.7</vt:lpstr>
      <vt:lpstr>Photoshop.Image.8</vt:lpstr>
      <vt:lpstr>PowerPoint 演示文稿</vt:lpstr>
      <vt:lpstr>Views of Objects</vt:lpstr>
      <vt:lpstr>PowerPoint 演示文稿</vt:lpstr>
      <vt:lpstr>PowerPoint 演示文稿</vt:lpstr>
      <vt:lpstr>画法几何Descriptive geometry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立体上点的投影 Projection of Points on a solid</vt:lpstr>
      <vt:lpstr>PowerPoint 演示文稿</vt:lpstr>
      <vt:lpstr>PowerPoint 演示文稿</vt:lpstr>
      <vt:lpstr>(d) 立体上线的投影Normal edge and Inclined edge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bpec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bojm</dc:creator>
  <cp:lastModifiedBy>Microsoft 帐户</cp:lastModifiedBy>
  <cp:revision>109</cp:revision>
  <dcterms:created xsi:type="dcterms:W3CDTF">2001-09-17T13:13:52Z</dcterms:created>
  <dcterms:modified xsi:type="dcterms:W3CDTF">2021-09-25T00:52:58Z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